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6"/>
  </p:notesMasterIdLst>
  <p:sldIdLst>
    <p:sldId id="270" r:id="rId5"/>
    <p:sldId id="283" r:id="rId6"/>
    <p:sldId id="271" r:id="rId7"/>
    <p:sldId id="284" r:id="rId8"/>
    <p:sldId id="285" r:id="rId9"/>
    <p:sldId id="304" r:id="rId10"/>
    <p:sldId id="305" r:id="rId11"/>
    <p:sldId id="306" r:id="rId12"/>
    <p:sldId id="307" r:id="rId13"/>
    <p:sldId id="308" r:id="rId14"/>
    <p:sldId id="298" r:id="rId15"/>
    <p:sldId id="278" r:id="rId16"/>
    <p:sldId id="297" r:id="rId17"/>
    <p:sldId id="300" r:id="rId18"/>
    <p:sldId id="303" r:id="rId19"/>
    <p:sldId id="301" r:id="rId20"/>
    <p:sldId id="302" r:id="rId21"/>
    <p:sldId id="296" r:id="rId22"/>
    <p:sldId id="279" r:id="rId23"/>
    <p:sldId id="295" r:id="rId24"/>
    <p:sldId id="269" r:id="rId25"/>
  </p:sldIdLst>
  <p:sldSz cx="12192000" cy="6858000"/>
  <p:notesSz cx="6799263" cy="9929813"/>
  <p:defaultTextStyle>
    <a:defPPr>
      <a:defRPr lang="sv-SE"/>
    </a:defPPr>
    <a:lvl1pPr algn="l" rtl="0" eaLnBrk="0" fontAlgn="base" hangingPunct="0">
      <a:spcBef>
        <a:spcPct val="0"/>
      </a:spcBef>
      <a:spcAft>
        <a:spcPct val="0"/>
      </a:spcAft>
      <a:defRPr sz="2400" b="1" kern="1200">
        <a:solidFill>
          <a:schemeClr val="tx1"/>
        </a:solidFill>
        <a:latin typeface="Arial" charset="0"/>
        <a:ea typeface="ヒラギノ角ゴ Pro W3" pitchFamily="48"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ヒラギノ角ゴ Pro W3" pitchFamily="48"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ヒラギノ角ゴ Pro W3" pitchFamily="48"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ヒラギノ角ゴ Pro W3" pitchFamily="48"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ヒラギノ角ゴ Pro W3" pitchFamily="48" charset="-128"/>
        <a:cs typeface="+mn-cs"/>
      </a:defRPr>
    </a:lvl5pPr>
    <a:lvl6pPr marL="2286000" algn="l" defTabSz="914400" rtl="0" eaLnBrk="1" latinLnBrk="0" hangingPunct="1">
      <a:defRPr sz="2400" b="1" kern="1200">
        <a:solidFill>
          <a:schemeClr val="tx1"/>
        </a:solidFill>
        <a:latin typeface="Arial" charset="0"/>
        <a:ea typeface="ヒラギノ角ゴ Pro W3" pitchFamily="48" charset="-128"/>
        <a:cs typeface="+mn-cs"/>
      </a:defRPr>
    </a:lvl6pPr>
    <a:lvl7pPr marL="2743200" algn="l" defTabSz="914400" rtl="0" eaLnBrk="1" latinLnBrk="0" hangingPunct="1">
      <a:defRPr sz="2400" b="1" kern="1200">
        <a:solidFill>
          <a:schemeClr val="tx1"/>
        </a:solidFill>
        <a:latin typeface="Arial" charset="0"/>
        <a:ea typeface="ヒラギノ角ゴ Pro W3" pitchFamily="48" charset="-128"/>
        <a:cs typeface="+mn-cs"/>
      </a:defRPr>
    </a:lvl7pPr>
    <a:lvl8pPr marL="3200400" algn="l" defTabSz="914400" rtl="0" eaLnBrk="1" latinLnBrk="0" hangingPunct="1">
      <a:defRPr sz="2400" b="1" kern="1200">
        <a:solidFill>
          <a:schemeClr val="tx1"/>
        </a:solidFill>
        <a:latin typeface="Arial" charset="0"/>
        <a:ea typeface="ヒラギノ角ゴ Pro W3" pitchFamily="48" charset="-128"/>
        <a:cs typeface="+mn-cs"/>
      </a:defRPr>
    </a:lvl8pPr>
    <a:lvl9pPr marL="3657600" algn="l" defTabSz="914400" rtl="0" eaLnBrk="1" latinLnBrk="0" hangingPunct="1">
      <a:defRPr sz="2400" b="1" kern="1200">
        <a:solidFill>
          <a:schemeClr val="tx1"/>
        </a:solidFill>
        <a:latin typeface="Arial" charset="0"/>
        <a:ea typeface="ヒラギノ角ゴ Pro W3" pitchFamily="48"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FF99"/>
    <a:srgbClr val="204560"/>
    <a:srgbClr val="584B4C"/>
    <a:srgbClr val="6ECDE9"/>
    <a:srgbClr val="00416F"/>
    <a:srgbClr val="3A9F6E"/>
    <a:srgbClr val="C1E4C7"/>
    <a:srgbClr val="C8496B"/>
    <a:srgbClr val="A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824" autoAdjust="0"/>
    <p:restoredTop sz="92261" autoAdjust="0"/>
  </p:normalViewPr>
  <p:slideViewPr>
    <p:cSldViewPr>
      <p:cViewPr varScale="1">
        <p:scale>
          <a:sx n="74" d="100"/>
          <a:sy n="74" d="100"/>
        </p:scale>
        <p:origin x="96" y="22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06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F6F439-D909-4999-9DD5-5315D63C855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sv-SE"/>
        </a:p>
      </dgm:t>
    </dgm:pt>
    <dgm:pt modelId="{1450ACE8-F33D-4179-A0A9-3892B1867C67}">
      <dgm:prSet phldrT="[Text]" custT="1"/>
      <dgm:spPr/>
      <dgm:t>
        <a:bodyPr/>
        <a:lstStyle/>
        <a:p>
          <a:r>
            <a:rPr lang="sv-SE" sz="1200" dirty="0"/>
            <a:t>Odokumenterade processer</a:t>
          </a:r>
        </a:p>
      </dgm:t>
    </dgm:pt>
    <dgm:pt modelId="{4BFD1269-89EB-4BB5-A2B8-4A3D4475B126}" type="parTrans" cxnId="{E119A3DA-3BF1-4D87-8E9D-D583D5E64433}">
      <dgm:prSet/>
      <dgm:spPr/>
      <dgm:t>
        <a:bodyPr/>
        <a:lstStyle/>
        <a:p>
          <a:endParaRPr lang="sv-SE"/>
        </a:p>
      </dgm:t>
    </dgm:pt>
    <dgm:pt modelId="{43E2E40B-AF75-41F9-993C-9E2E73CFDA82}" type="sibTrans" cxnId="{E119A3DA-3BF1-4D87-8E9D-D583D5E64433}">
      <dgm:prSet/>
      <dgm:spPr/>
      <dgm:t>
        <a:bodyPr/>
        <a:lstStyle/>
        <a:p>
          <a:endParaRPr lang="sv-SE"/>
        </a:p>
      </dgm:t>
    </dgm:pt>
    <dgm:pt modelId="{872F2837-1250-4324-B7A6-CB1F44CED747}">
      <dgm:prSet phldrT="[Text]" custT="1"/>
      <dgm:spPr/>
      <dgm:t>
        <a:bodyPr/>
        <a:lstStyle/>
        <a:p>
          <a:r>
            <a:rPr lang="sv-SE" sz="1200" dirty="0"/>
            <a:t>Dokumenterade processer</a:t>
          </a:r>
        </a:p>
      </dgm:t>
    </dgm:pt>
    <dgm:pt modelId="{C7285573-CAFA-443D-8993-2A7F444086F8}" type="parTrans" cxnId="{FBD23CD4-3331-4F72-9C6E-BA3C836AE961}">
      <dgm:prSet/>
      <dgm:spPr/>
      <dgm:t>
        <a:bodyPr/>
        <a:lstStyle/>
        <a:p>
          <a:endParaRPr lang="sv-SE"/>
        </a:p>
      </dgm:t>
    </dgm:pt>
    <dgm:pt modelId="{0C929721-49E4-4072-836B-A1799EB63100}" type="sibTrans" cxnId="{FBD23CD4-3331-4F72-9C6E-BA3C836AE961}">
      <dgm:prSet/>
      <dgm:spPr/>
      <dgm:t>
        <a:bodyPr/>
        <a:lstStyle/>
        <a:p>
          <a:endParaRPr lang="sv-SE"/>
        </a:p>
      </dgm:t>
    </dgm:pt>
    <dgm:pt modelId="{A45399D6-E315-4905-B61C-A093F2205D26}">
      <dgm:prSet phldrT="[Text]" custT="1"/>
      <dgm:spPr/>
      <dgm:t>
        <a:bodyPr/>
        <a:lstStyle/>
        <a:p>
          <a:r>
            <a:rPr lang="sv-SE" sz="1200" dirty="0"/>
            <a:t>Optimerade processer</a:t>
          </a:r>
        </a:p>
      </dgm:t>
    </dgm:pt>
    <dgm:pt modelId="{FB013232-8590-4444-AA18-ABA9C08E049A}" type="parTrans" cxnId="{676FD4A4-2C77-414E-8F2F-62A337BCECA3}">
      <dgm:prSet/>
      <dgm:spPr/>
      <dgm:t>
        <a:bodyPr/>
        <a:lstStyle/>
        <a:p>
          <a:endParaRPr lang="sv-SE"/>
        </a:p>
      </dgm:t>
    </dgm:pt>
    <dgm:pt modelId="{84ECCD4F-F83B-461F-8BF4-0FE69CA6B224}" type="sibTrans" cxnId="{676FD4A4-2C77-414E-8F2F-62A337BCECA3}">
      <dgm:prSet/>
      <dgm:spPr/>
      <dgm:t>
        <a:bodyPr/>
        <a:lstStyle/>
        <a:p>
          <a:endParaRPr lang="sv-SE"/>
        </a:p>
      </dgm:t>
    </dgm:pt>
    <dgm:pt modelId="{A170BA2E-448B-425A-9A72-6722B251DBA7}">
      <dgm:prSet phldrT="[Text]" custT="1"/>
      <dgm:spPr/>
      <dgm:t>
        <a:bodyPr/>
        <a:lstStyle/>
        <a:p>
          <a:r>
            <a:rPr lang="sv-SE" sz="1200" dirty="0"/>
            <a:t>Automatiserade processer</a:t>
          </a:r>
        </a:p>
      </dgm:t>
    </dgm:pt>
    <dgm:pt modelId="{166DF5F5-8FB8-4F94-A5BF-0BF29C9432F4}" type="parTrans" cxnId="{99D2E9C1-F7FD-4329-BBD9-DAC5DF8D7E4B}">
      <dgm:prSet/>
      <dgm:spPr/>
      <dgm:t>
        <a:bodyPr/>
        <a:lstStyle/>
        <a:p>
          <a:endParaRPr lang="sv-SE"/>
        </a:p>
      </dgm:t>
    </dgm:pt>
    <dgm:pt modelId="{EB1B4A34-32C2-41DD-BC07-17802626F1AB}" type="sibTrans" cxnId="{99D2E9C1-F7FD-4329-BBD9-DAC5DF8D7E4B}">
      <dgm:prSet/>
      <dgm:spPr/>
      <dgm:t>
        <a:bodyPr/>
        <a:lstStyle/>
        <a:p>
          <a:endParaRPr lang="sv-SE"/>
        </a:p>
      </dgm:t>
    </dgm:pt>
    <dgm:pt modelId="{96124A1D-61B4-4BBA-A54B-9513E4461E0F}">
      <dgm:prSet phldrT="[Text]" custT="1"/>
      <dgm:spPr/>
      <dgm:t>
        <a:bodyPr/>
        <a:lstStyle/>
        <a:p>
          <a:r>
            <a:rPr lang="sv-SE" sz="1200" dirty="0"/>
            <a:t>Optimerade beslutsprocesser</a:t>
          </a:r>
        </a:p>
      </dgm:t>
    </dgm:pt>
    <dgm:pt modelId="{6BD37D98-AE45-4C30-A37C-057C11B2EF56}" type="parTrans" cxnId="{6AACD96D-FD61-49E4-9419-7F4C414244B8}">
      <dgm:prSet/>
      <dgm:spPr/>
      <dgm:t>
        <a:bodyPr/>
        <a:lstStyle/>
        <a:p>
          <a:endParaRPr lang="sv-SE"/>
        </a:p>
      </dgm:t>
    </dgm:pt>
    <dgm:pt modelId="{747D9A0D-B63C-4E83-B188-4C4EFD0779FC}" type="sibTrans" cxnId="{6AACD96D-FD61-49E4-9419-7F4C414244B8}">
      <dgm:prSet/>
      <dgm:spPr/>
      <dgm:t>
        <a:bodyPr/>
        <a:lstStyle/>
        <a:p>
          <a:endParaRPr lang="sv-SE"/>
        </a:p>
      </dgm:t>
    </dgm:pt>
    <dgm:pt modelId="{90A55BB3-1384-49F7-BB5A-BD86536FF69E}" type="pres">
      <dgm:prSet presAssocID="{F9F6F439-D909-4999-9DD5-5315D63C855B}" presName="rootnode" presStyleCnt="0">
        <dgm:presLayoutVars>
          <dgm:chMax/>
          <dgm:chPref/>
          <dgm:dir/>
          <dgm:animLvl val="lvl"/>
        </dgm:presLayoutVars>
      </dgm:prSet>
      <dgm:spPr/>
    </dgm:pt>
    <dgm:pt modelId="{C58F1BAA-D721-43B1-92E0-C5717136B23A}" type="pres">
      <dgm:prSet presAssocID="{1450ACE8-F33D-4179-A0A9-3892B1867C67}" presName="composite" presStyleCnt="0"/>
      <dgm:spPr/>
    </dgm:pt>
    <dgm:pt modelId="{A1DF330B-A1D3-4149-8ACE-A660C19AC9DF}" type="pres">
      <dgm:prSet presAssocID="{1450ACE8-F33D-4179-A0A9-3892B1867C67}" presName="LShape" presStyleLbl="alignNode1" presStyleIdx="0" presStyleCnt="9"/>
      <dgm:spPr/>
    </dgm:pt>
    <dgm:pt modelId="{0D4ABA74-DA25-43E5-A5E9-5E54F3510B82}" type="pres">
      <dgm:prSet presAssocID="{1450ACE8-F33D-4179-A0A9-3892B1867C67}" presName="ParentText" presStyleLbl="revTx" presStyleIdx="0" presStyleCnt="5">
        <dgm:presLayoutVars>
          <dgm:chMax val="0"/>
          <dgm:chPref val="0"/>
          <dgm:bulletEnabled val="1"/>
        </dgm:presLayoutVars>
      </dgm:prSet>
      <dgm:spPr/>
    </dgm:pt>
    <dgm:pt modelId="{50E4224A-689B-40C3-8943-53A380FA3F6C}" type="pres">
      <dgm:prSet presAssocID="{1450ACE8-F33D-4179-A0A9-3892B1867C67}" presName="Triangle" presStyleLbl="alignNode1" presStyleIdx="1" presStyleCnt="9"/>
      <dgm:spPr/>
    </dgm:pt>
    <dgm:pt modelId="{F38D47D1-FE27-4C64-9E18-597DD4CD4C26}" type="pres">
      <dgm:prSet presAssocID="{43E2E40B-AF75-41F9-993C-9E2E73CFDA82}" presName="sibTrans" presStyleCnt="0"/>
      <dgm:spPr/>
    </dgm:pt>
    <dgm:pt modelId="{43B421AB-171B-426F-A2B1-092B711A8BF7}" type="pres">
      <dgm:prSet presAssocID="{43E2E40B-AF75-41F9-993C-9E2E73CFDA82}" presName="space" presStyleCnt="0"/>
      <dgm:spPr/>
    </dgm:pt>
    <dgm:pt modelId="{620FE07B-7E3B-4D5A-95F7-5CAE48AD49DF}" type="pres">
      <dgm:prSet presAssocID="{872F2837-1250-4324-B7A6-CB1F44CED747}" presName="composite" presStyleCnt="0"/>
      <dgm:spPr/>
    </dgm:pt>
    <dgm:pt modelId="{6BE6B8EC-26EE-4730-9A15-5164D3E9D2F1}" type="pres">
      <dgm:prSet presAssocID="{872F2837-1250-4324-B7A6-CB1F44CED747}" presName="LShape" presStyleLbl="alignNode1" presStyleIdx="2" presStyleCnt="9"/>
      <dgm:spPr/>
    </dgm:pt>
    <dgm:pt modelId="{37088A5F-F8BA-4BD1-95CC-2D490B83FA94}" type="pres">
      <dgm:prSet presAssocID="{872F2837-1250-4324-B7A6-CB1F44CED747}" presName="ParentText" presStyleLbl="revTx" presStyleIdx="1" presStyleCnt="5">
        <dgm:presLayoutVars>
          <dgm:chMax val="0"/>
          <dgm:chPref val="0"/>
          <dgm:bulletEnabled val="1"/>
        </dgm:presLayoutVars>
      </dgm:prSet>
      <dgm:spPr/>
    </dgm:pt>
    <dgm:pt modelId="{96363FC4-E85E-430C-844D-DB3B9BD0AD9A}" type="pres">
      <dgm:prSet presAssocID="{872F2837-1250-4324-B7A6-CB1F44CED747}" presName="Triangle" presStyleLbl="alignNode1" presStyleIdx="3" presStyleCnt="9"/>
      <dgm:spPr/>
    </dgm:pt>
    <dgm:pt modelId="{F2C0E20C-C96F-417B-AD71-1271547B89F1}" type="pres">
      <dgm:prSet presAssocID="{0C929721-49E4-4072-836B-A1799EB63100}" presName="sibTrans" presStyleCnt="0"/>
      <dgm:spPr/>
    </dgm:pt>
    <dgm:pt modelId="{620AEF8E-EB40-40F3-9673-BBE98C21538A}" type="pres">
      <dgm:prSet presAssocID="{0C929721-49E4-4072-836B-A1799EB63100}" presName="space" presStyleCnt="0"/>
      <dgm:spPr/>
    </dgm:pt>
    <dgm:pt modelId="{349720A6-729A-4758-B561-F3784A52F13D}" type="pres">
      <dgm:prSet presAssocID="{A45399D6-E315-4905-B61C-A093F2205D26}" presName="composite" presStyleCnt="0"/>
      <dgm:spPr/>
    </dgm:pt>
    <dgm:pt modelId="{C5558F07-38AA-4E51-96A3-0C7C50910429}" type="pres">
      <dgm:prSet presAssocID="{A45399D6-E315-4905-B61C-A093F2205D26}" presName="LShape" presStyleLbl="alignNode1" presStyleIdx="4" presStyleCnt="9"/>
      <dgm:spPr/>
    </dgm:pt>
    <dgm:pt modelId="{D16DD3FD-C10E-4374-8612-02E348DAF6F1}" type="pres">
      <dgm:prSet presAssocID="{A45399D6-E315-4905-B61C-A093F2205D26}" presName="ParentText" presStyleLbl="revTx" presStyleIdx="2" presStyleCnt="5">
        <dgm:presLayoutVars>
          <dgm:chMax val="0"/>
          <dgm:chPref val="0"/>
          <dgm:bulletEnabled val="1"/>
        </dgm:presLayoutVars>
      </dgm:prSet>
      <dgm:spPr/>
    </dgm:pt>
    <dgm:pt modelId="{A7722864-624A-4829-B65C-122AE194D942}" type="pres">
      <dgm:prSet presAssocID="{A45399D6-E315-4905-B61C-A093F2205D26}" presName="Triangle" presStyleLbl="alignNode1" presStyleIdx="5" presStyleCnt="9"/>
      <dgm:spPr/>
    </dgm:pt>
    <dgm:pt modelId="{D2C35DD2-75EF-4207-AF1F-817930DB31D6}" type="pres">
      <dgm:prSet presAssocID="{84ECCD4F-F83B-461F-8BF4-0FE69CA6B224}" presName="sibTrans" presStyleCnt="0"/>
      <dgm:spPr/>
    </dgm:pt>
    <dgm:pt modelId="{B3C1FD4B-6AEE-4DDE-A989-4F7BA3AED427}" type="pres">
      <dgm:prSet presAssocID="{84ECCD4F-F83B-461F-8BF4-0FE69CA6B224}" presName="space" presStyleCnt="0"/>
      <dgm:spPr/>
    </dgm:pt>
    <dgm:pt modelId="{45E29B71-3F7A-48BC-A9D5-AE41BA289412}" type="pres">
      <dgm:prSet presAssocID="{A170BA2E-448B-425A-9A72-6722B251DBA7}" presName="composite" presStyleCnt="0"/>
      <dgm:spPr/>
    </dgm:pt>
    <dgm:pt modelId="{BE9D5C3D-7A8F-4D48-A127-D46623C2B783}" type="pres">
      <dgm:prSet presAssocID="{A170BA2E-448B-425A-9A72-6722B251DBA7}" presName="LShape" presStyleLbl="alignNode1" presStyleIdx="6" presStyleCnt="9"/>
      <dgm:spPr/>
    </dgm:pt>
    <dgm:pt modelId="{688AB8E7-1295-4C04-B353-EB21CF0FFF61}" type="pres">
      <dgm:prSet presAssocID="{A170BA2E-448B-425A-9A72-6722B251DBA7}" presName="ParentText" presStyleLbl="revTx" presStyleIdx="3" presStyleCnt="5">
        <dgm:presLayoutVars>
          <dgm:chMax val="0"/>
          <dgm:chPref val="0"/>
          <dgm:bulletEnabled val="1"/>
        </dgm:presLayoutVars>
      </dgm:prSet>
      <dgm:spPr/>
    </dgm:pt>
    <dgm:pt modelId="{1699A39C-F03F-493A-A792-328FF81DA2A6}" type="pres">
      <dgm:prSet presAssocID="{A170BA2E-448B-425A-9A72-6722B251DBA7}" presName="Triangle" presStyleLbl="alignNode1" presStyleIdx="7" presStyleCnt="9"/>
      <dgm:spPr/>
    </dgm:pt>
    <dgm:pt modelId="{0FAEC042-7751-4099-8EA7-9EC2E3A5A8DC}" type="pres">
      <dgm:prSet presAssocID="{EB1B4A34-32C2-41DD-BC07-17802626F1AB}" presName="sibTrans" presStyleCnt="0"/>
      <dgm:spPr/>
    </dgm:pt>
    <dgm:pt modelId="{BCD5F5F7-717D-4C86-B62C-80D9A490D988}" type="pres">
      <dgm:prSet presAssocID="{EB1B4A34-32C2-41DD-BC07-17802626F1AB}" presName="space" presStyleCnt="0"/>
      <dgm:spPr/>
    </dgm:pt>
    <dgm:pt modelId="{79A4C26B-2026-48E5-92B5-D3DAE65D5CAF}" type="pres">
      <dgm:prSet presAssocID="{96124A1D-61B4-4BBA-A54B-9513E4461E0F}" presName="composite" presStyleCnt="0"/>
      <dgm:spPr/>
    </dgm:pt>
    <dgm:pt modelId="{5404D00A-FEA5-4C89-A66C-67363DDBECA2}" type="pres">
      <dgm:prSet presAssocID="{96124A1D-61B4-4BBA-A54B-9513E4461E0F}" presName="LShape" presStyleLbl="alignNode1" presStyleIdx="8" presStyleCnt="9"/>
      <dgm:spPr/>
    </dgm:pt>
    <dgm:pt modelId="{3EC7A4DE-67A9-4815-8D9B-36E279A4447D}" type="pres">
      <dgm:prSet presAssocID="{96124A1D-61B4-4BBA-A54B-9513E4461E0F}" presName="ParentText" presStyleLbl="revTx" presStyleIdx="4" presStyleCnt="5">
        <dgm:presLayoutVars>
          <dgm:chMax val="0"/>
          <dgm:chPref val="0"/>
          <dgm:bulletEnabled val="1"/>
        </dgm:presLayoutVars>
      </dgm:prSet>
      <dgm:spPr/>
    </dgm:pt>
  </dgm:ptLst>
  <dgm:cxnLst>
    <dgm:cxn modelId="{CBF96A21-82C9-4E98-9746-DB392E6C9788}" type="presOf" srcId="{872F2837-1250-4324-B7A6-CB1F44CED747}" destId="{37088A5F-F8BA-4BD1-95CC-2D490B83FA94}" srcOrd="0" destOrd="0" presId="urn:microsoft.com/office/officeart/2009/3/layout/StepUpProcess"/>
    <dgm:cxn modelId="{6AACD96D-FD61-49E4-9419-7F4C414244B8}" srcId="{F9F6F439-D909-4999-9DD5-5315D63C855B}" destId="{96124A1D-61B4-4BBA-A54B-9513E4461E0F}" srcOrd="4" destOrd="0" parTransId="{6BD37D98-AE45-4C30-A37C-057C11B2EF56}" sibTransId="{747D9A0D-B63C-4E83-B188-4C4EFD0779FC}"/>
    <dgm:cxn modelId="{676FD4A4-2C77-414E-8F2F-62A337BCECA3}" srcId="{F9F6F439-D909-4999-9DD5-5315D63C855B}" destId="{A45399D6-E315-4905-B61C-A093F2205D26}" srcOrd="2" destOrd="0" parTransId="{FB013232-8590-4444-AA18-ABA9C08E049A}" sibTransId="{84ECCD4F-F83B-461F-8BF4-0FE69CA6B224}"/>
    <dgm:cxn modelId="{E4B01FB0-DACC-42A1-A294-F153FEB5FA6E}" type="presOf" srcId="{F9F6F439-D909-4999-9DD5-5315D63C855B}" destId="{90A55BB3-1384-49F7-BB5A-BD86536FF69E}" srcOrd="0" destOrd="0" presId="urn:microsoft.com/office/officeart/2009/3/layout/StepUpProcess"/>
    <dgm:cxn modelId="{99D2E9C1-F7FD-4329-BBD9-DAC5DF8D7E4B}" srcId="{F9F6F439-D909-4999-9DD5-5315D63C855B}" destId="{A170BA2E-448B-425A-9A72-6722B251DBA7}" srcOrd="3" destOrd="0" parTransId="{166DF5F5-8FB8-4F94-A5BF-0BF29C9432F4}" sibTransId="{EB1B4A34-32C2-41DD-BC07-17802626F1AB}"/>
    <dgm:cxn modelId="{34B62AC5-6BA0-4F24-97D4-7F35B585F930}" type="presOf" srcId="{A45399D6-E315-4905-B61C-A093F2205D26}" destId="{D16DD3FD-C10E-4374-8612-02E348DAF6F1}" srcOrd="0" destOrd="0" presId="urn:microsoft.com/office/officeart/2009/3/layout/StepUpProcess"/>
    <dgm:cxn modelId="{FBD23CD4-3331-4F72-9C6E-BA3C836AE961}" srcId="{F9F6F439-D909-4999-9DD5-5315D63C855B}" destId="{872F2837-1250-4324-B7A6-CB1F44CED747}" srcOrd="1" destOrd="0" parTransId="{C7285573-CAFA-443D-8993-2A7F444086F8}" sibTransId="{0C929721-49E4-4072-836B-A1799EB63100}"/>
    <dgm:cxn modelId="{CA0C3FD6-620F-463C-BDC5-91FBB8D7AEDD}" type="presOf" srcId="{1450ACE8-F33D-4179-A0A9-3892B1867C67}" destId="{0D4ABA74-DA25-43E5-A5E9-5E54F3510B82}" srcOrd="0" destOrd="0" presId="urn:microsoft.com/office/officeart/2009/3/layout/StepUpProcess"/>
    <dgm:cxn modelId="{E119A3DA-3BF1-4D87-8E9D-D583D5E64433}" srcId="{F9F6F439-D909-4999-9DD5-5315D63C855B}" destId="{1450ACE8-F33D-4179-A0A9-3892B1867C67}" srcOrd="0" destOrd="0" parTransId="{4BFD1269-89EB-4BB5-A2B8-4A3D4475B126}" sibTransId="{43E2E40B-AF75-41F9-993C-9E2E73CFDA82}"/>
    <dgm:cxn modelId="{FE354FFE-7606-4358-99C5-D71483EF36AA}" type="presOf" srcId="{96124A1D-61B4-4BBA-A54B-9513E4461E0F}" destId="{3EC7A4DE-67A9-4815-8D9B-36E279A4447D}" srcOrd="0" destOrd="0" presId="urn:microsoft.com/office/officeart/2009/3/layout/StepUpProcess"/>
    <dgm:cxn modelId="{A4D1F3FF-E784-404A-9AE1-E102A040B27A}" type="presOf" srcId="{A170BA2E-448B-425A-9A72-6722B251DBA7}" destId="{688AB8E7-1295-4C04-B353-EB21CF0FFF61}" srcOrd="0" destOrd="0" presId="urn:microsoft.com/office/officeart/2009/3/layout/StepUpProcess"/>
    <dgm:cxn modelId="{68F0E42D-AE7D-4F2D-972E-BC52A1B3836D}" type="presParOf" srcId="{90A55BB3-1384-49F7-BB5A-BD86536FF69E}" destId="{C58F1BAA-D721-43B1-92E0-C5717136B23A}" srcOrd="0" destOrd="0" presId="urn:microsoft.com/office/officeart/2009/3/layout/StepUpProcess"/>
    <dgm:cxn modelId="{8C241991-E723-423D-A86D-9F41E2BF59D9}" type="presParOf" srcId="{C58F1BAA-D721-43B1-92E0-C5717136B23A}" destId="{A1DF330B-A1D3-4149-8ACE-A660C19AC9DF}" srcOrd="0" destOrd="0" presId="urn:microsoft.com/office/officeart/2009/3/layout/StepUpProcess"/>
    <dgm:cxn modelId="{1BA97B03-435C-490A-BCC4-9355106DF8AD}" type="presParOf" srcId="{C58F1BAA-D721-43B1-92E0-C5717136B23A}" destId="{0D4ABA74-DA25-43E5-A5E9-5E54F3510B82}" srcOrd="1" destOrd="0" presId="urn:microsoft.com/office/officeart/2009/3/layout/StepUpProcess"/>
    <dgm:cxn modelId="{A376CE90-0221-4A52-BB85-476753C0CFB6}" type="presParOf" srcId="{C58F1BAA-D721-43B1-92E0-C5717136B23A}" destId="{50E4224A-689B-40C3-8943-53A380FA3F6C}" srcOrd="2" destOrd="0" presId="urn:microsoft.com/office/officeart/2009/3/layout/StepUpProcess"/>
    <dgm:cxn modelId="{DB3148FA-9980-4D3E-A65A-1D48CD9654E8}" type="presParOf" srcId="{90A55BB3-1384-49F7-BB5A-BD86536FF69E}" destId="{F38D47D1-FE27-4C64-9E18-597DD4CD4C26}" srcOrd="1" destOrd="0" presId="urn:microsoft.com/office/officeart/2009/3/layout/StepUpProcess"/>
    <dgm:cxn modelId="{7747AC79-19D6-4DD8-A464-9C065AE8EB61}" type="presParOf" srcId="{F38D47D1-FE27-4C64-9E18-597DD4CD4C26}" destId="{43B421AB-171B-426F-A2B1-092B711A8BF7}" srcOrd="0" destOrd="0" presId="urn:microsoft.com/office/officeart/2009/3/layout/StepUpProcess"/>
    <dgm:cxn modelId="{2BBFD77C-0456-4EFB-853A-B3E5F3BA13BD}" type="presParOf" srcId="{90A55BB3-1384-49F7-BB5A-BD86536FF69E}" destId="{620FE07B-7E3B-4D5A-95F7-5CAE48AD49DF}" srcOrd="2" destOrd="0" presId="urn:microsoft.com/office/officeart/2009/3/layout/StepUpProcess"/>
    <dgm:cxn modelId="{C0850A48-2E81-465F-ACC7-05734EE5060A}" type="presParOf" srcId="{620FE07B-7E3B-4D5A-95F7-5CAE48AD49DF}" destId="{6BE6B8EC-26EE-4730-9A15-5164D3E9D2F1}" srcOrd="0" destOrd="0" presId="urn:microsoft.com/office/officeart/2009/3/layout/StepUpProcess"/>
    <dgm:cxn modelId="{54880317-96D5-45CE-9D92-4683F8DA2E87}" type="presParOf" srcId="{620FE07B-7E3B-4D5A-95F7-5CAE48AD49DF}" destId="{37088A5F-F8BA-4BD1-95CC-2D490B83FA94}" srcOrd="1" destOrd="0" presId="urn:microsoft.com/office/officeart/2009/3/layout/StepUpProcess"/>
    <dgm:cxn modelId="{28CF087C-03DF-483E-B3CD-5326AA544579}" type="presParOf" srcId="{620FE07B-7E3B-4D5A-95F7-5CAE48AD49DF}" destId="{96363FC4-E85E-430C-844D-DB3B9BD0AD9A}" srcOrd="2" destOrd="0" presId="urn:microsoft.com/office/officeart/2009/3/layout/StepUpProcess"/>
    <dgm:cxn modelId="{10F3CFEE-D864-41FA-86F6-2375F6AF7B4C}" type="presParOf" srcId="{90A55BB3-1384-49F7-BB5A-BD86536FF69E}" destId="{F2C0E20C-C96F-417B-AD71-1271547B89F1}" srcOrd="3" destOrd="0" presId="urn:microsoft.com/office/officeart/2009/3/layout/StepUpProcess"/>
    <dgm:cxn modelId="{6A2D5BCD-AC31-4BD1-83F9-767D025BE498}" type="presParOf" srcId="{F2C0E20C-C96F-417B-AD71-1271547B89F1}" destId="{620AEF8E-EB40-40F3-9673-BBE98C21538A}" srcOrd="0" destOrd="0" presId="urn:microsoft.com/office/officeart/2009/3/layout/StepUpProcess"/>
    <dgm:cxn modelId="{02CC1C5D-0400-4867-83A5-228966D772ED}" type="presParOf" srcId="{90A55BB3-1384-49F7-BB5A-BD86536FF69E}" destId="{349720A6-729A-4758-B561-F3784A52F13D}" srcOrd="4" destOrd="0" presId="urn:microsoft.com/office/officeart/2009/3/layout/StepUpProcess"/>
    <dgm:cxn modelId="{6DA9C9FF-4C98-4D2A-8684-2E0B1D1B5E88}" type="presParOf" srcId="{349720A6-729A-4758-B561-F3784A52F13D}" destId="{C5558F07-38AA-4E51-96A3-0C7C50910429}" srcOrd="0" destOrd="0" presId="urn:microsoft.com/office/officeart/2009/3/layout/StepUpProcess"/>
    <dgm:cxn modelId="{FE25766C-6F03-4AE2-B43E-E8282F245BCE}" type="presParOf" srcId="{349720A6-729A-4758-B561-F3784A52F13D}" destId="{D16DD3FD-C10E-4374-8612-02E348DAF6F1}" srcOrd="1" destOrd="0" presId="urn:microsoft.com/office/officeart/2009/3/layout/StepUpProcess"/>
    <dgm:cxn modelId="{13112E23-0E8D-4329-A97E-922C07F355AF}" type="presParOf" srcId="{349720A6-729A-4758-B561-F3784A52F13D}" destId="{A7722864-624A-4829-B65C-122AE194D942}" srcOrd="2" destOrd="0" presId="urn:microsoft.com/office/officeart/2009/3/layout/StepUpProcess"/>
    <dgm:cxn modelId="{9A1A8B95-0A1B-4FD4-8FA2-AD79DEF52D4F}" type="presParOf" srcId="{90A55BB3-1384-49F7-BB5A-BD86536FF69E}" destId="{D2C35DD2-75EF-4207-AF1F-817930DB31D6}" srcOrd="5" destOrd="0" presId="urn:microsoft.com/office/officeart/2009/3/layout/StepUpProcess"/>
    <dgm:cxn modelId="{1A6AF37E-802E-4909-9EAD-632B3F9B1578}" type="presParOf" srcId="{D2C35DD2-75EF-4207-AF1F-817930DB31D6}" destId="{B3C1FD4B-6AEE-4DDE-A989-4F7BA3AED427}" srcOrd="0" destOrd="0" presId="urn:microsoft.com/office/officeart/2009/3/layout/StepUpProcess"/>
    <dgm:cxn modelId="{B5155C89-A908-41FD-A12C-9690BDD8E2F2}" type="presParOf" srcId="{90A55BB3-1384-49F7-BB5A-BD86536FF69E}" destId="{45E29B71-3F7A-48BC-A9D5-AE41BA289412}" srcOrd="6" destOrd="0" presId="urn:microsoft.com/office/officeart/2009/3/layout/StepUpProcess"/>
    <dgm:cxn modelId="{7FA01CE0-7054-4904-B824-3AB6D41DB026}" type="presParOf" srcId="{45E29B71-3F7A-48BC-A9D5-AE41BA289412}" destId="{BE9D5C3D-7A8F-4D48-A127-D46623C2B783}" srcOrd="0" destOrd="0" presId="urn:microsoft.com/office/officeart/2009/3/layout/StepUpProcess"/>
    <dgm:cxn modelId="{960E12C5-D19C-4CBB-B86E-AD0811ED4994}" type="presParOf" srcId="{45E29B71-3F7A-48BC-A9D5-AE41BA289412}" destId="{688AB8E7-1295-4C04-B353-EB21CF0FFF61}" srcOrd="1" destOrd="0" presId="urn:microsoft.com/office/officeart/2009/3/layout/StepUpProcess"/>
    <dgm:cxn modelId="{F9196F71-2E88-4525-94C9-6BC0C79A16A3}" type="presParOf" srcId="{45E29B71-3F7A-48BC-A9D5-AE41BA289412}" destId="{1699A39C-F03F-493A-A792-328FF81DA2A6}" srcOrd="2" destOrd="0" presId="urn:microsoft.com/office/officeart/2009/3/layout/StepUpProcess"/>
    <dgm:cxn modelId="{A0D1E334-D13B-4F25-AFA2-A663CB20722D}" type="presParOf" srcId="{90A55BB3-1384-49F7-BB5A-BD86536FF69E}" destId="{0FAEC042-7751-4099-8EA7-9EC2E3A5A8DC}" srcOrd="7" destOrd="0" presId="urn:microsoft.com/office/officeart/2009/3/layout/StepUpProcess"/>
    <dgm:cxn modelId="{0465BB1A-F3F3-426D-99B9-B87D0FC7D9A2}" type="presParOf" srcId="{0FAEC042-7751-4099-8EA7-9EC2E3A5A8DC}" destId="{BCD5F5F7-717D-4C86-B62C-80D9A490D988}" srcOrd="0" destOrd="0" presId="urn:microsoft.com/office/officeart/2009/3/layout/StepUpProcess"/>
    <dgm:cxn modelId="{8B68C090-055D-49AE-B88D-D7A218B81E1E}" type="presParOf" srcId="{90A55BB3-1384-49F7-BB5A-BD86536FF69E}" destId="{79A4C26B-2026-48E5-92B5-D3DAE65D5CAF}" srcOrd="8" destOrd="0" presId="urn:microsoft.com/office/officeart/2009/3/layout/StepUpProcess"/>
    <dgm:cxn modelId="{96C1B73B-BE2D-47E1-99D6-7A98BDABC1BA}" type="presParOf" srcId="{79A4C26B-2026-48E5-92B5-D3DAE65D5CAF}" destId="{5404D00A-FEA5-4C89-A66C-67363DDBECA2}" srcOrd="0" destOrd="0" presId="urn:microsoft.com/office/officeart/2009/3/layout/StepUpProcess"/>
    <dgm:cxn modelId="{D7040E26-4CFA-4B05-AE7F-E6B0E707DD06}" type="presParOf" srcId="{79A4C26B-2026-48E5-92B5-D3DAE65D5CAF}" destId="{3EC7A4DE-67A9-4815-8D9B-36E279A4447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F6F439-D909-4999-9DD5-5315D63C855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sv-SE"/>
        </a:p>
      </dgm:t>
    </dgm:pt>
    <dgm:pt modelId="{1450ACE8-F33D-4179-A0A9-3892B1867C67}">
      <dgm:prSet phldrT="[Text]" custT="1"/>
      <dgm:spPr/>
      <dgm:t>
        <a:bodyPr/>
        <a:lstStyle/>
        <a:p>
          <a:r>
            <a:rPr lang="sv-SE" sz="1200" dirty="0"/>
            <a:t>Odokumenterade processer</a:t>
          </a:r>
        </a:p>
      </dgm:t>
    </dgm:pt>
    <dgm:pt modelId="{4BFD1269-89EB-4BB5-A2B8-4A3D4475B126}" type="parTrans" cxnId="{E119A3DA-3BF1-4D87-8E9D-D583D5E64433}">
      <dgm:prSet/>
      <dgm:spPr/>
      <dgm:t>
        <a:bodyPr/>
        <a:lstStyle/>
        <a:p>
          <a:endParaRPr lang="sv-SE"/>
        </a:p>
      </dgm:t>
    </dgm:pt>
    <dgm:pt modelId="{43E2E40B-AF75-41F9-993C-9E2E73CFDA82}" type="sibTrans" cxnId="{E119A3DA-3BF1-4D87-8E9D-D583D5E64433}">
      <dgm:prSet/>
      <dgm:spPr/>
      <dgm:t>
        <a:bodyPr/>
        <a:lstStyle/>
        <a:p>
          <a:endParaRPr lang="sv-SE"/>
        </a:p>
      </dgm:t>
    </dgm:pt>
    <dgm:pt modelId="{872F2837-1250-4324-B7A6-CB1F44CED747}">
      <dgm:prSet phldrT="[Text]" custT="1"/>
      <dgm:spPr/>
      <dgm:t>
        <a:bodyPr/>
        <a:lstStyle/>
        <a:p>
          <a:r>
            <a:rPr lang="sv-SE" sz="1200" dirty="0"/>
            <a:t>Dokumenterade processer</a:t>
          </a:r>
        </a:p>
      </dgm:t>
    </dgm:pt>
    <dgm:pt modelId="{C7285573-CAFA-443D-8993-2A7F444086F8}" type="parTrans" cxnId="{FBD23CD4-3331-4F72-9C6E-BA3C836AE961}">
      <dgm:prSet/>
      <dgm:spPr/>
      <dgm:t>
        <a:bodyPr/>
        <a:lstStyle/>
        <a:p>
          <a:endParaRPr lang="sv-SE"/>
        </a:p>
      </dgm:t>
    </dgm:pt>
    <dgm:pt modelId="{0C929721-49E4-4072-836B-A1799EB63100}" type="sibTrans" cxnId="{FBD23CD4-3331-4F72-9C6E-BA3C836AE961}">
      <dgm:prSet/>
      <dgm:spPr/>
      <dgm:t>
        <a:bodyPr/>
        <a:lstStyle/>
        <a:p>
          <a:endParaRPr lang="sv-SE"/>
        </a:p>
      </dgm:t>
    </dgm:pt>
    <dgm:pt modelId="{A45399D6-E315-4905-B61C-A093F2205D26}">
      <dgm:prSet phldrT="[Text]" custT="1"/>
      <dgm:spPr/>
      <dgm:t>
        <a:bodyPr/>
        <a:lstStyle/>
        <a:p>
          <a:r>
            <a:rPr lang="sv-SE" sz="1200" dirty="0"/>
            <a:t>Optimerade processer</a:t>
          </a:r>
        </a:p>
      </dgm:t>
    </dgm:pt>
    <dgm:pt modelId="{FB013232-8590-4444-AA18-ABA9C08E049A}" type="parTrans" cxnId="{676FD4A4-2C77-414E-8F2F-62A337BCECA3}">
      <dgm:prSet/>
      <dgm:spPr/>
      <dgm:t>
        <a:bodyPr/>
        <a:lstStyle/>
        <a:p>
          <a:endParaRPr lang="sv-SE"/>
        </a:p>
      </dgm:t>
    </dgm:pt>
    <dgm:pt modelId="{84ECCD4F-F83B-461F-8BF4-0FE69CA6B224}" type="sibTrans" cxnId="{676FD4A4-2C77-414E-8F2F-62A337BCECA3}">
      <dgm:prSet/>
      <dgm:spPr/>
      <dgm:t>
        <a:bodyPr/>
        <a:lstStyle/>
        <a:p>
          <a:endParaRPr lang="sv-SE"/>
        </a:p>
      </dgm:t>
    </dgm:pt>
    <dgm:pt modelId="{A170BA2E-448B-425A-9A72-6722B251DBA7}">
      <dgm:prSet phldrT="[Text]" custT="1"/>
      <dgm:spPr/>
      <dgm:t>
        <a:bodyPr/>
        <a:lstStyle/>
        <a:p>
          <a:r>
            <a:rPr lang="sv-SE" sz="1200" dirty="0"/>
            <a:t>Automatiserade processer</a:t>
          </a:r>
        </a:p>
      </dgm:t>
    </dgm:pt>
    <dgm:pt modelId="{166DF5F5-8FB8-4F94-A5BF-0BF29C9432F4}" type="parTrans" cxnId="{99D2E9C1-F7FD-4329-BBD9-DAC5DF8D7E4B}">
      <dgm:prSet/>
      <dgm:spPr/>
      <dgm:t>
        <a:bodyPr/>
        <a:lstStyle/>
        <a:p>
          <a:endParaRPr lang="sv-SE"/>
        </a:p>
      </dgm:t>
    </dgm:pt>
    <dgm:pt modelId="{EB1B4A34-32C2-41DD-BC07-17802626F1AB}" type="sibTrans" cxnId="{99D2E9C1-F7FD-4329-BBD9-DAC5DF8D7E4B}">
      <dgm:prSet/>
      <dgm:spPr/>
      <dgm:t>
        <a:bodyPr/>
        <a:lstStyle/>
        <a:p>
          <a:endParaRPr lang="sv-SE"/>
        </a:p>
      </dgm:t>
    </dgm:pt>
    <dgm:pt modelId="{96124A1D-61B4-4BBA-A54B-9513E4461E0F}">
      <dgm:prSet phldrT="[Text]" custT="1"/>
      <dgm:spPr/>
      <dgm:t>
        <a:bodyPr/>
        <a:lstStyle/>
        <a:p>
          <a:r>
            <a:rPr lang="sv-SE" sz="1200" dirty="0"/>
            <a:t>Optimerade beslutsprocesser</a:t>
          </a:r>
        </a:p>
      </dgm:t>
    </dgm:pt>
    <dgm:pt modelId="{6BD37D98-AE45-4C30-A37C-057C11B2EF56}" type="parTrans" cxnId="{6AACD96D-FD61-49E4-9419-7F4C414244B8}">
      <dgm:prSet/>
      <dgm:spPr/>
      <dgm:t>
        <a:bodyPr/>
        <a:lstStyle/>
        <a:p>
          <a:endParaRPr lang="sv-SE"/>
        </a:p>
      </dgm:t>
    </dgm:pt>
    <dgm:pt modelId="{747D9A0D-B63C-4E83-B188-4C4EFD0779FC}" type="sibTrans" cxnId="{6AACD96D-FD61-49E4-9419-7F4C414244B8}">
      <dgm:prSet/>
      <dgm:spPr/>
      <dgm:t>
        <a:bodyPr/>
        <a:lstStyle/>
        <a:p>
          <a:endParaRPr lang="sv-SE"/>
        </a:p>
      </dgm:t>
    </dgm:pt>
    <dgm:pt modelId="{90A55BB3-1384-49F7-BB5A-BD86536FF69E}" type="pres">
      <dgm:prSet presAssocID="{F9F6F439-D909-4999-9DD5-5315D63C855B}" presName="rootnode" presStyleCnt="0">
        <dgm:presLayoutVars>
          <dgm:chMax/>
          <dgm:chPref/>
          <dgm:dir/>
          <dgm:animLvl val="lvl"/>
        </dgm:presLayoutVars>
      </dgm:prSet>
      <dgm:spPr/>
    </dgm:pt>
    <dgm:pt modelId="{C58F1BAA-D721-43B1-92E0-C5717136B23A}" type="pres">
      <dgm:prSet presAssocID="{1450ACE8-F33D-4179-A0A9-3892B1867C67}" presName="composite" presStyleCnt="0"/>
      <dgm:spPr/>
    </dgm:pt>
    <dgm:pt modelId="{A1DF330B-A1D3-4149-8ACE-A660C19AC9DF}" type="pres">
      <dgm:prSet presAssocID="{1450ACE8-F33D-4179-A0A9-3892B1867C67}" presName="LShape" presStyleLbl="alignNode1" presStyleIdx="0" presStyleCnt="9"/>
      <dgm:spPr/>
    </dgm:pt>
    <dgm:pt modelId="{0D4ABA74-DA25-43E5-A5E9-5E54F3510B82}" type="pres">
      <dgm:prSet presAssocID="{1450ACE8-F33D-4179-A0A9-3892B1867C67}" presName="ParentText" presStyleLbl="revTx" presStyleIdx="0" presStyleCnt="5">
        <dgm:presLayoutVars>
          <dgm:chMax val="0"/>
          <dgm:chPref val="0"/>
          <dgm:bulletEnabled val="1"/>
        </dgm:presLayoutVars>
      </dgm:prSet>
      <dgm:spPr/>
    </dgm:pt>
    <dgm:pt modelId="{50E4224A-689B-40C3-8943-53A380FA3F6C}" type="pres">
      <dgm:prSet presAssocID="{1450ACE8-F33D-4179-A0A9-3892B1867C67}" presName="Triangle" presStyleLbl="alignNode1" presStyleIdx="1" presStyleCnt="9"/>
      <dgm:spPr/>
    </dgm:pt>
    <dgm:pt modelId="{F38D47D1-FE27-4C64-9E18-597DD4CD4C26}" type="pres">
      <dgm:prSet presAssocID="{43E2E40B-AF75-41F9-993C-9E2E73CFDA82}" presName="sibTrans" presStyleCnt="0"/>
      <dgm:spPr/>
    </dgm:pt>
    <dgm:pt modelId="{43B421AB-171B-426F-A2B1-092B711A8BF7}" type="pres">
      <dgm:prSet presAssocID="{43E2E40B-AF75-41F9-993C-9E2E73CFDA82}" presName="space" presStyleCnt="0"/>
      <dgm:spPr/>
    </dgm:pt>
    <dgm:pt modelId="{620FE07B-7E3B-4D5A-95F7-5CAE48AD49DF}" type="pres">
      <dgm:prSet presAssocID="{872F2837-1250-4324-B7A6-CB1F44CED747}" presName="composite" presStyleCnt="0"/>
      <dgm:spPr/>
    </dgm:pt>
    <dgm:pt modelId="{6BE6B8EC-26EE-4730-9A15-5164D3E9D2F1}" type="pres">
      <dgm:prSet presAssocID="{872F2837-1250-4324-B7A6-CB1F44CED747}" presName="LShape" presStyleLbl="alignNode1" presStyleIdx="2" presStyleCnt="9"/>
      <dgm:spPr/>
    </dgm:pt>
    <dgm:pt modelId="{37088A5F-F8BA-4BD1-95CC-2D490B83FA94}" type="pres">
      <dgm:prSet presAssocID="{872F2837-1250-4324-B7A6-CB1F44CED747}" presName="ParentText" presStyleLbl="revTx" presStyleIdx="1" presStyleCnt="5">
        <dgm:presLayoutVars>
          <dgm:chMax val="0"/>
          <dgm:chPref val="0"/>
          <dgm:bulletEnabled val="1"/>
        </dgm:presLayoutVars>
      </dgm:prSet>
      <dgm:spPr/>
    </dgm:pt>
    <dgm:pt modelId="{96363FC4-E85E-430C-844D-DB3B9BD0AD9A}" type="pres">
      <dgm:prSet presAssocID="{872F2837-1250-4324-B7A6-CB1F44CED747}" presName="Triangle" presStyleLbl="alignNode1" presStyleIdx="3" presStyleCnt="9"/>
      <dgm:spPr/>
    </dgm:pt>
    <dgm:pt modelId="{F2C0E20C-C96F-417B-AD71-1271547B89F1}" type="pres">
      <dgm:prSet presAssocID="{0C929721-49E4-4072-836B-A1799EB63100}" presName="sibTrans" presStyleCnt="0"/>
      <dgm:spPr/>
    </dgm:pt>
    <dgm:pt modelId="{620AEF8E-EB40-40F3-9673-BBE98C21538A}" type="pres">
      <dgm:prSet presAssocID="{0C929721-49E4-4072-836B-A1799EB63100}" presName="space" presStyleCnt="0"/>
      <dgm:spPr/>
    </dgm:pt>
    <dgm:pt modelId="{349720A6-729A-4758-B561-F3784A52F13D}" type="pres">
      <dgm:prSet presAssocID="{A45399D6-E315-4905-B61C-A093F2205D26}" presName="composite" presStyleCnt="0"/>
      <dgm:spPr/>
    </dgm:pt>
    <dgm:pt modelId="{C5558F07-38AA-4E51-96A3-0C7C50910429}" type="pres">
      <dgm:prSet presAssocID="{A45399D6-E315-4905-B61C-A093F2205D26}" presName="LShape" presStyleLbl="alignNode1" presStyleIdx="4" presStyleCnt="9"/>
      <dgm:spPr/>
    </dgm:pt>
    <dgm:pt modelId="{D16DD3FD-C10E-4374-8612-02E348DAF6F1}" type="pres">
      <dgm:prSet presAssocID="{A45399D6-E315-4905-B61C-A093F2205D26}" presName="ParentText" presStyleLbl="revTx" presStyleIdx="2" presStyleCnt="5">
        <dgm:presLayoutVars>
          <dgm:chMax val="0"/>
          <dgm:chPref val="0"/>
          <dgm:bulletEnabled val="1"/>
        </dgm:presLayoutVars>
      </dgm:prSet>
      <dgm:spPr/>
    </dgm:pt>
    <dgm:pt modelId="{A7722864-624A-4829-B65C-122AE194D942}" type="pres">
      <dgm:prSet presAssocID="{A45399D6-E315-4905-B61C-A093F2205D26}" presName="Triangle" presStyleLbl="alignNode1" presStyleIdx="5" presStyleCnt="9"/>
      <dgm:spPr/>
    </dgm:pt>
    <dgm:pt modelId="{D2C35DD2-75EF-4207-AF1F-817930DB31D6}" type="pres">
      <dgm:prSet presAssocID="{84ECCD4F-F83B-461F-8BF4-0FE69CA6B224}" presName="sibTrans" presStyleCnt="0"/>
      <dgm:spPr/>
    </dgm:pt>
    <dgm:pt modelId="{B3C1FD4B-6AEE-4DDE-A989-4F7BA3AED427}" type="pres">
      <dgm:prSet presAssocID="{84ECCD4F-F83B-461F-8BF4-0FE69CA6B224}" presName="space" presStyleCnt="0"/>
      <dgm:spPr/>
    </dgm:pt>
    <dgm:pt modelId="{45E29B71-3F7A-48BC-A9D5-AE41BA289412}" type="pres">
      <dgm:prSet presAssocID="{A170BA2E-448B-425A-9A72-6722B251DBA7}" presName="composite" presStyleCnt="0"/>
      <dgm:spPr/>
    </dgm:pt>
    <dgm:pt modelId="{BE9D5C3D-7A8F-4D48-A127-D46623C2B783}" type="pres">
      <dgm:prSet presAssocID="{A170BA2E-448B-425A-9A72-6722B251DBA7}" presName="LShape" presStyleLbl="alignNode1" presStyleIdx="6" presStyleCnt="9"/>
      <dgm:spPr/>
    </dgm:pt>
    <dgm:pt modelId="{688AB8E7-1295-4C04-B353-EB21CF0FFF61}" type="pres">
      <dgm:prSet presAssocID="{A170BA2E-448B-425A-9A72-6722B251DBA7}" presName="ParentText" presStyleLbl="revTx" presStyleIdx="3" presStyleCnt="5">
        <dgm:presLayoutVars>
          <dgm:chMax val="0"/>
          <dgm:chPref val="0"/>
          <dgm:bulletEnabled val="1"/>
        </dgm:presLayoutVars>
      </dgm:prSet>
      <dgm:spPr/>
    </dgm:pt>
    <dgm:pt modelId="{1699A39C-F03F-493A-A792-328FF81DA2A6}" type="pres">
      <dgm:prSet presAssocID="{A170BA2E-448B-425A-9A72-6722B251DBA7}" presName="Triangle" presStyleLbl="alignNode1" presStyleIdx="7" presStyleCnt="9"/>
      <dgm:spPr/>
    </dgm:pt>
    <dgm:pt modelId="{0FAEC042-7751-4099-8EA7-9EC2E3A5A8DC}" type="pres">
      <dgm:prSet presAssocID="{EB1B4A34-32C2-41DD-BC07-17802626F1AB}" presName="sibTrans" presStyleCnt="0"/>
      <dgm:spPr/>
    </dgm:pt>
    <dgm:pt modelId="{BCD5F5F7-717D-4C86-B62C-80D9A490D988}" type="pres">
      <dgm:prSet presAssocID="{EB1B4A34-32C2-41DD-BC07-17802626F1AB}" presName="space" presStyleCnt="0"/>
      <dgm:spPr/>
    </dgm:pt>
    <dgm:pt modelId="{79A4C26B-2026-48E5-92B5-D3DAE65D5CAF}" type="pres">
      <dgm:prSet presAssocID="{96124A1D-61B4-4BBA-A54B-9513E4461E0F}" presName="composite" presStyleCnt="0"/>
      <dgm:spPr/>
    </dgm:pt>
    <dgm:pt modelId="{5404D00A-FEA5-4C89-A66C-67363DDBECA2}" type="pres">
      <dgm:prSet presAssocID="{96124A1D-61B4-4BBA-A54B-9513E4461E0F}" presName="LShape" presStyleLbl="alignNode1" presStyleIdx="8" presStyleCnt="9"/>
      <dgm:spPr/>
    </dgm:pt>
    <dgm:pt modelId="{3EC7A4DE-67A9-4815-8D9B-36E279A4447D}" type="pres">
      <dgm:prSet presAssocID="{96124A1D-61B4-4BBA-A54B-9513E4461E0F}" presName="ParentText" presStyleLbl="revTx" presStyleIdx="4" presStyleCnt="5">
        <dgm:presLayoutVars>
          <dgm:chMax val="0"/>
          <dgm:chPref val="0"/>
          <dgm:bulletEnabled val="1"/>
        </dgm:presLayoutVars>
      </dgm:prSet>
      <dgm:spPr/>
    </dgm:pt>
  </dgm:ptLst>
  <dgm:cxnLst>
    <dgm:cxn modelId="{CBF96A21-82C9-4E98-9746-DB392E6C9788}" type="presOf" srcId="{872F2837-1250-4324-B7A6-CB1F44CED747}" destId="{37088A5F-F8BA-4BD1-95CC-2D490B83FA94}" srcOrd="0" destOrd="0" presId="urn:microsoft.com/office/officeart/2009/3/layout/StepUpProcess"/>
    <dgm:cxn modelId="{6AACD96D-FD61-49E4-9419-7F4C414244B8}" srcId="{F9F6F439-D909-4999-9DD5-5315D63C855B}" destId="{96124A1D-61B4-4BBA-A54B-9513E4461E0F}" srcOrd="4" destOrd="0" parTransId="{6BD37D98-AE45-4C30-A37C-057C11B2EF56}" sibTransId="{747D9A0D-B63C-4E83-B188-4C4EFD0779FC}"/>
    <dgm:cxn modelId="{676FD4A4-2C77-414E-8F2F-62A337BCECA3}" srcId="{F9F6F439-D909-4999-9DD5-5315D63C855B}" destId="{A45399D6-E315-4905-B61C-A093F2205D26}" srcOrd="2" destOrd="0" parTransId="{FB013232-8590-4444-AA18-ABA9C08E049A}" sibTransId="{84ECCD4F-F83B-461F-8BF4-0FE69CA6B224}"/>
    <dgm:cxn modelId="{E4B01FB0-DACC-42A1-A294-F153FEB5FA6E}" type="presOf" srcId="{F9F6F439-D909-4999-9DD5-5315D63C855B}" destId="{90A55BB3-1384-49F7-BB5A-BD86536FF69E}" srcOrd="0" destOrd="0" presId="urn:microsoft.com/office/officeart/2009/3/layout/StepUpProcess"/>
    <dgm:cxn modelId="{99D2E9C1-F7FD-4329-BBD9-DAC5DF8D7E4B}" srcId="{F9F6F439-D909-4999-9DD5-5315D63C855B}" destId="{A170BA2E-448B-425A-9A72-6722B251DBA7}" srcOrd="3" destOrd="0" parTransId="{166DF5F5-8FB8-4F94-A5BF-0BF29C9432F4}" sibTransId="{EB1B4A34-32C2-41DD-BC07-17802626F1AB}"/>
    <dgm:cxn modelId="{34B62AC5-6BA0-4F24-97D4-7F35B585F930}" type="presOf" srcId="{A45399D6-E315-4905-B61C-A093F2205D26}" destId="{D16DD3FD-C10E-4374-8612-02E348DAF6F1}" srcOrd="0" destOrd="0" presId="urn:microsoft.com/office/officeart/2009/3/layout/StepUpProcess"/>
    <dgm:cxn modelId="{FBD23CD4-3331-4F72-9C6E-BA3C836AE961}" srcId="{F9F6F439-D909-4999-9DD5-5315D63C855B}" destId="{872F2837-1250-4324-B7A6-CB1F44CED747}" srcOrd="1" destOrd="0" parTransId="{C7285573-CAFA-443D-8993-2A7F444086F8}" sibTransId="{0C929721-49E4-4072-836B-A1799EB63100}"/>
    <dgm:cxn modelId="{CA0C3FD6-620F-463C-BDC5-91FBB8D7AEDD}" type="presOf" srcId="{1450ACE8-F33D-4179-A0A9-3892B1867C67}" destId="{0D4ABA74-DA25-43E5-A5E9-5E54F3510B82}" srcOrd="0" destOrd="0" presId="urn:microsoft.com/office/officeart/2009/3/layout/StepUpProcess"/>
    <dgm:cxn modelId="{E119A3DA-3BF1-4D87-8E9D-D583D5E64433}" srcId="{F9F6F439-D909-4999-9DD5-5315D63C855B}" destId="{1450ACE8-F33D-4179-A0A9-3892B1867C67}" srcOrd="0" destOrd="0" parTransId="{4BFD1269-89EB-4BB5-A2B8-4A3D4475B126}" sibTransId="{43E2E40B-AF75-41F9-993C-9E2E73CFDA82}"/>
    <dgm:cxn modelId="{FE354FFE-7606-4358-99C5-D71483EF36AA}" type="presOf" srcId="{96124A1D-61B4-4BBA-A54B-9513E4461E0F}" destId="{3EC7A4DE-67A9-4815-8D9B-36E279A4447D}" srcOrd="0" destOrd="0" presId="urn:microsoft.com/office/officeart/2009/3/layout/StepUpProcess"/>
    <dgm:cxn modelId="{A4D1F3FF-E784-404A-9AE1-E102A040B27A}" type="presOf" srcId="{A170BA2E-448B-425A-9A72-6722B251DBA7}" destId="{688AB8E7-1295-4C04-B353-EB21CF0FFF61}" srcOrd="0" destOrd="0" presId="urn:microsoft.com/office/officeart/2009/3/layout/StepUpProcess"/>
    <dgm:cxn modelId="{68F0E42D-AE7D-4F2D-972E-BC52A1B3836D}" type="presParOf" srcId="{90A55BB3-1384-49F7-BB5A-BD86536FF69E}" destId="{C58F1BAA-D721-43B1-92E0-C5717136B23A}" srcOrd="0" destOrd="0" presId="urn:microsoft.com/office/officeart/2009/3/layout/StepUpProcess"/>
    <dgm:cxn modelId="{8C241991-E723-423D-A86D-9F41E2BF59D9}" type="presParOf" srcId="{C58F1BAA-D721-43B1-92E0-C5717136B23A}" destId="{A1DF330B-A1D3-4149-8ACE-A660C19AC9DF}" srcOrd="0" destOrd="0" presId="urn:microsoft.com/office/officeart/2009/3/layout/StepUpProcess"/>
    <dgm:cxn modelId="{1BA97B03-435C-490A-BCC4-9355106DF8AD}" type="presParOf" srcId="{C58F1BAA-D721-43B1-92E0-C5717136B23A}" destId="{0D4ABA74-DA25-43E5-A5E9-5E54F3510B82}" srcOrd="1" destOrd="0" presId="urn:microsoft.com/office/officeart/2009/3/layout/StepUpProcess"/>
    <dgm:cxn modelId="{A376CE90-0221-4A52-BB85-476753C0CFB6}" type="presParOf" srcId="{C58F1BAA-D721-43B1-92E0-C5717136B23A}" destId="{50E4224A-689B-40C3-8943-53A380FA3F6C}" srcOrd="2" destOrd="0" presId="urn:microsoft.com/office/officeart/2009/3/layout/StepUpProcess"/>
    <dgm:cxn modelId="{DB3148FA-9980-4D3E-A65A-1D48CD9654E8}" type="presParOf" srcId="{90A55BB3-1384-49F7-BB5A-BD86536FF69E}" destId="{F38D47D1-FE27-4C64-9E18-597DD4CD4C26}" srcOrd="1" destOrd="0" presId="urn:microsoft.com/office/officeart/2009/3/layout/StepUpProcess"/>
    <dgm:cxn modelId="{7747AC79-19D6-4DD8-A464-9C065AE8EB61}" type="presParOf" srcId="{F38D47D1-FE27-4C64-9E18-597DD4CD4C26}" destId="{43B421AB-171B-426F-A2B1-092B711A8BF7}" srcOrd="0" destOrd="0" presId="urn:microsoft.com/office/officeart/2009/3/layout/StepUpProcess"/>
    <dgm:cxn modelId="{2BBFD77C-0456-4EFB-853A-B3E5F3BA13BD}" type="presParOf" srcId="{90A55BB3-1384-49F7-BB5A-BD86536FF69E}" destId="{620FE07B-7E3B-4D5A-95F7-5CAE48AD49DF}" srcOrd="2" destOrd="0" presId="urn:microsoft.com/office/officeart/2009/3/layout/StepUpProcess"/>
    <dgm:cxn modelId="{C0850A48-2E81-465F-ACC7-05734EE5060A}" type="presParOf" srcId="{620FE07B-7E3B-4D5A-95F7-5CAE48AD49DF}" destId="{6BE6B8EC-26EE-4730-9A15-5164D3E9D2F1}" srcOrd="0" destOrd="0" presId="urn:microsoft.com/office/officeart/2009/3/layout/StepUpProcess"/>
    <dgm:cxn modelId="{54880317-96D5-45CE-9D92-4683F8DA2E87}" type="presParOf" srcId="{620FE07B-7E3B-4D5A-95F7-5CAE48AD49DF}" destId="{37088A5F-F8BA-4BD1-95CC-2D490B83FA94}" srcOrd="1" destOrd="0" presId="urn:microsoft.com/office/officeart/2009/3/layout/StepUpProcess"/>
    <dgm:cxn modelId="{28CF087C-03DF-483E-B3CD-5326AA544579}" type="presParOf" srcId="{620FE07B-7E3B-4D5A-95F7-5CAE48AD49DF}" destId="{96363FC4-E85E-430C-844D-DB3B9BD0AD9A}" srcOrd="2" destOrd="0" presId="urn:microsoft.com/office/officeart/2009/3/layout/StepUpProcess"/>
    <dgm:cxn modelId="{10F3CFEE-D864-41FA-86F6-2375F6AF7B4C}" type="presParOf" srcId="{90A55BB3-1384-49F7-BB5A-BD86536FF69E}" destId="{F2C0E20C-C96F-417B-AD71-1271547B89F1}" srcOrd="3" destOrd="0" presId="urn:microsoft.com/office/officeart/2009/3/layout/StepUpProcess"/>
    <dgm:cxn modelId="{6A2D5BCD-AC31-4BD1-83F9-767D025BE498}" type="presParOf" srcId="{F2C0E20C-C96F-417B-AD71-1271547B89F1}" destId="{620AEF8E-EB40-40F3-9673-BBE98C21538A}" srcOrd="0" destOrd="0" presId="urn:microsoft.com/office/officeart/2009/3/layout/StepUpProcess"/>
    <dgm:cxn modelId="{02CC1C5D-0400-4867-83A5-228966D772ED}" type="presParOf" srcId="{90A55BB3-1384-49F7-BB5A-BD86536FF69E}" destId="{349720A6-729A-4758-B561-F3784A52F13D}" srcOrd="4" destOrd="0" presId="urn:microsoft.com/office/officeart/2009/3/layout/StepUpProcess"/>
    <dgm:cxn modelId="{6DA9C9FF-4C98-4D2A-8684-2E0B1D1B5E88}" type="presParOf" srcId="{349720A6-729A-4758-B561-F3784A52F13D}" destId="{C5558F07-38AA-4E51-96A3-0C7C50910429}" srcOrd="0" destOrd="0" presId="urn:microsoft.com/office/officeart/2009/3/layout/StepUpProcess"/>
    <dgm:cxn modelId="{FE25766C-6F03-4AE2-B43E-E8282F245BCE}" type="presParOf" srcId="{349720A6-729A-4758-B561-F3784A52F13D}" destId="{D16DD3FD-C10E-4374-8612-02E348DAF6F1}" srcOrd="1" destOrd="0" presId="urn:microsoft.com/office/officeart/2009/3/layout/StepUpProcess"/>
    <dgm:cxn modelId="{13112E23-0E8D-4329-A97E-922C07F355AF}" type="presParOf" srcId="{349720A6-729A-4758-B561-F3784A52F13D}" destId="{A7722864-624A-4829-B65C-122AE194D942}" srcOrd="2" destOrd="0" presId="urn:microsoft.com/office/officeart/2009/3/layout/StepUpProcess"/>
    <dgm:cxn modelId="{9A1A8B95-0A1B-4FD4-8FA2-AD79DEF52D4F}" type="presParOf" srcId="{90A55BB3-1384-49F7-BB5A-BD86536FF69E}" destId="{D2C35DD2-75EF-4207-AF1F-817930DB31D6}" srcOrd="5" destOrd="0" presId="urn:microsoft.com/office/officeart/2009/3/layout/StepUpProcess"/>
    <dgm:cxn modelId="{1A6AF37E-802E-4909-9EAD-632B3F9B1578}" type="presParOf" srcId="{D2C35DD2-75EF-4207-AF1F-817930DB31D6}" destId="{B3C1FD4B-6AEE-4DDE-A989-4F7BA3AED427}" srcOrd="0" destOrd="0" presId="urn:microsoft.com/office/officeart/2009/3/layout/StepUpProcess"/>
    <dgm:cxn modelId="{B5155C89-A908-41FD-A12C-9690BDD8E2F2}" type="presParOf" srcId="{90A55BB3-1384-49F7-BB5A-BD86536FF69E}" destId="{45E29B71-3F7A-48BC-A9D5-AE41BA289412}" srcOrd="6" destOrd="0" presId="urn:microsoft.com/office/officeart/2009/3/layout/StepUpProcess"/>
    <dgm:cxn modelId="{7FA01CE0-7054-4904-B824-3AB6D41DB026}" type="presParOf" srcId="{45E29B71-3F7A-48BC-A9D5-AE41BA289412}" destId="{BE9D5C3D-7A8F-4D48-A127-D46623C2B783}" srcOrd="0" destOrd="0" presId="urn:microsoft.com/office/officeart/2009/3/layout/StepUpProcess"/>
    <dgm:cxn modelId="{960E12C5-D19C-4CBB-B86E-AD0811ED4994}" type="presParOf" srcId="{45E29B71-3F7A-48BC-A9D5-AE41BA289412}" destId="{688AB8E7-1295-4C04-B353-EB21CF0FFF61}" srcOrd="1" destOrd="0" presId="urn:microsoft.com/office/officeart/2009/3/layout/StepUpProcess"/>
    <dgm:cxn modelId="{F9196F71-2E88-4525-94C9-6BC0C79A16A3}" type="presParOf" srcId="{45E29B71-3F7A-48BC-A9D5-AE41BA289412}" destId="{1699A39C-F03F-493A-A792-328FF81DA2A6}" srcOrd="2" destOrd="0" presId="urn:microsoft.com/office/officeart/2009/3/layout/StepUpProcess"/>
    <dgm:cxn modelId="{A0D1E334-D13B-4F25-AFA2-A663CB20722D}" type="presParOf" srcId="{90A55BB3-1384-49F7-BB5A-BD86536FF69E}" destId="{0FAEC042-7751-4099-8EA7-9EC2E3A5A8DC}" srcOrd="7" destOrd="0" presId="urn:microsoft.com/office/officeart/2009/3/layout/StepUpProcess"/>
    <dgm:cxn modelId="{0465BB1A-F3F3-426D-99B9-B87D0FC7D9A2}" type="presParOf" srcId="{0FAEC042-7751-4099-8EA7-9EC2E3A5A8DC}" destId="{BCD5F5F7-717D-4C86-B62C-80D9A490D988}" srcOrd="0" destOrd="0" presId="urn:microsoft.com/office/officeart/2009/3/layout/StepUpProcess"/>
    <dgm:cxn modelId="{8B68C090-055D-49AE-B88D-D7A218B81E1E}" type="presParOf" srcId="{90A55BB3-1384-49F7-BB5A-BD86536FF69E}" destId="{79A4C26B-2026-48E5-92B5-D3DAE65D5CAF}" srcOrd="8" destOrd="0" presId="urn:microsoft.com/office/officeart/2009/3/layout/StepUpProcess"/>
    <dgm:cxn modelId="{96C1B73B-BE2D-47E1-99D6-7A98BDABC1BA}" type="presParOf" srcId="{79A4C26B-2026-48E5-92B5-D3DAE65D5CAF}" destId="{5404D00A-FEA5-4C89-A66C-67363DDBECA2}" srcOrd="0" destOrd="0" presId="urn:microsoft.com/office/officeart/2009/3/layout/StepUpProcess"/>
    <dgm:cxn modelId="{D7040E26-4CFA-4B05-AE7F-E6B0E707DD06}" type="presParOf" srcId="{79A4C26B-2026-48E5-92B5-D3DAE65D5CAF}" destId="{3EC7A4DE-67A9-4815-8D9B-36E279A4447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1963F6-CD0A-41C6-8252-464E2AF4CA40}" type="doc">
      <dgm:prSet loTypeId="urn:microsoft.com/office/officeart/2005/8/layout/chevron1" loCatId="process" qsTypeId="urn:microsoft.com/office/officeart/2005/8/quickstyle/simple1" qsCatId="simple" csTypeId="urn:microsoft.com/office/officeart/2005/8/colors/accent1_2" csCatId="accent1" phldr="1"/>
      <dgm:spPr/>
    </dgm:pt>
    <dgm:pt modelId="{9A43EF3E-11B4-4C8A-A192-64E0801D49B7}">
      <dgm:prSet phldrT="[Text]"/>
      <dgm:spPr/>
      <dgm:t>
        <a:bodyPr/>
        <a:lstStyle/>
        <a:p>
          <a:r>
            <a:rPr lang="sv-SE" dirty="0"/>
            <a:t>.    .</a:t>
          </a:r>
        </a:p>
      </dgm:t>
    </dgm:pt>
    <dgm:pt modelId="{4BD0FDC6-CC45-4B0A-B56F-C3C8952E3C84}" type="parTrans" cxnId="{353AEC76-69AA-4F65-8777-1B98E1BCB1F0}">
      <dgm:prSet/>
      <dgm:spPr/>
      <dgm:t>
        <a:bodyPr/>
        <a:lstStyle/>
        <a:p>
          <a:endParaRPr lang="sv-SE"/>
        </a:p>
      </dgm:t>
    </dgm:pt>
    <dgm:pt modelId="{2BFD7D89-0A42-4EC4-AEF8-E1493CFD4FFA}" type="sibTrans" cxnId="{353AEC76-69AA-4F65-8777-1B98E1BCB1F0}">
      <dgm:prSet/>
      <dgm:spPr/>
      <dgm:t>
        <a:bodyPr/>
        <a:lstStyle/>
        <a:p>
          <a:endParaRPr lang="sv-SE"/>
        </a:p>
      </dgm:t>
    </dgm:pt>
    <dgm:pt modelId="{0FE045C4-153F-4BBA-B6E2-6AA998565C1E}">
      <dgm:prSet phldrT="[Text]"/>
      <dgm:spPr/>
      <dgm:t>
        <a:bodyPr/>
        <a:lstStyle/>
        <a:p>
          <a:r>
            <a:rPr lang="sv-SE" dirty="0"/>
            <a:t>.    .</a:t>
          </a:r>
        </a:p>
      </dgm:t>
    </dgm:pt>
    <dgm:pt modelId="{1825DF4F-FD75-4DE0-847D-65B547AEBF34}" type="parTrans" cxnId="{6825BA52-1C09-4FDA-A5E1-CAD51BAFD417}">
      <dgm:prSet/>
      <dgm:spPr/>
      <dgm:t>
        <a:bodyPr/>
        <a:lstStyle/>
        <a:p>
          <a:endParaRPr lang="sv-SE"/>
        </a:p>
      </dgm:t>
    </dgm:pt>
    <dgm:pt modelId="{FCA2E860-1547-481C-8FC0-B603BE9EBDEB}" type="sibTrans" cxnId="{6825BA52-1C09-4FDA-A5E1-CAD51BAFD417}">
      <dgm:prSet/>
      <dgm:spPr/>
      <dgm:t>
        <a:bodyPr/>
        <a:lstStyle/>
        <a:p>
          <a:endParaRPr lang="sv-SE"/>
        </a:p>
      </dgm:t>
    </dgm:pt>
    <dgm:pt modelId="{4683A2DA-19D8-45F8-A101-80A51EB397E0}">
      <dgm:prSet phldrT="[Text]"/>
      <dgm:spPr/>
      <dgm:t>
        <a:bodyPr/>
        <a:lstStyle/>
        <a:p>
          <a:r>
            <a:rPr lang="sv-SE" dirty="0"/>
            <a:t>.    .</a:t>
          </a:r>
        </a:p>
      </dgm:t>
    </dgm:pt>
    <dgm:pt modelId="{435420A9-93B5-4B2F-BDE3-EE80E342A1A2}" type="sibTrans" cxnId="{9D195273-A107-4F27-9667-2494A7333249}">
      <dgm:prSet/>
      <dgm:spPr/>
      <dgm:t>
        <a:bodyPr/>
        <a:lstStyle/>
        <a:p>
          <a:endParaRPr lang="sv-SE"/>
        </a:p>
      </dgm:t>
    </dgm:pt>
    <dgm:pt modelId="{2BC7793E-A5E0-4EE8-A1D7-C7D1F7F6D6A2}" type="parTrans" cxnId="{9D195273-A107-4F27-9667-2494A7333249}">
      <dgm:prSet/>
      <dgm:spPr/>
      <dgm:t>
        <a:bodyPr/>
        <a:lstStyle/>
        <a:p>
          <a:endParaRPr lang="sv-SE"/>
        </a:p>
      </dgm:t>
    </dgm:pt>
    <dgm:pt modelId="{0BAF451F-016C-4EBB-93FF-974AA2792288}" type="pres">
      <dgm:prSet presAssocID="{3B1963F6-CD0A-41C6-8252-464E2AF4CA40}" presName="Name0" presStyleCnt="0">
        <dgm:presLayoutVars>
          <dgm:dir/>
          <dgm:animLvl val="lvl"/>
          <dgm:resizeHandles val="exact"/>
        </dgm:presLayoutVars>
      </dgm:prSet>
      <dgm:spPr/>
    </dgm:pt>
    <dgm:pt modelId="{9393BFAF-3CBC-44D8-8146-B20FC0DCB0CA}" type="pres">
      <dgm:prSet presAssocID="{9A43EF3E-11B4-4C8A-A192-64E0801D49B7}" presName="parTxOnly" presStyleLbl="node1" presStyleIdx="0" presStyleCnt="3">
        <dgm:presLayoutVars>
          <dgm:chMax val="0"/>
          <dgm:chPref val="0"/>
          <dgm:bulletEnabled val="1"/>
        </dgm:presLayoutVars>
      </dgm:prSet>
      <dgm:spPr/>
    </dgm:pt>
    <dgm:pt modelId="{D90EEFD0-F7B3-4237-BF94-5D6003031891}" type="pres">
      <dgm:prSet presAssocID="{2BFD7D89-0A42-4EC4-AEF8-E1493CFD4FFA}" presName="parTxOnlySpace" presStyleCnt="0"/>
      <dgm:spPr/>
    </dgm:pt>
    <dgm:pt modelId="{7556DFA8-F0E9-45A1-BAE5-FF234BE66652}" type="pres">
      <dgm:prSet presAssocID="{4683A2DA-19D8-45F8-A101-80A51EB397E0}" presName="parTxOnly" presStyleLbl="node1" presStyleIdx="1" presStyleCnt="3">
        <dgm:presLayoutVars>
          <dgm:chMax val="0"/>
          <dgm:chPref val="0"/>
          <dgm:bulletEnabled val="1"/>
        </dgm:presLayoutVars>
      </dgm:prSet>
      <dgm:spPr/>
    </dgm:pt>
    <dgm:pt modelId="{D2E324E8-B9F7-4825-B884-45CD635BB2A6}" type="pres">
      <dgm:prSet presAssocID="{435420A9-93B5-4B2F-BDE3-EE80E342A1A2}" presName="parTxOnlySpace" presStyleCnt="0"/>
      <dgm:spPr/>
    </dgm:pt>
    <dgm:pt modelId="{9435282B-0E22-4AA8-844D-A121BCCE11BF}" type="pres">
      <dgm:prSet presAssocID="{0FE045C4-153F-4BBA-B6E2-6AA998565C1E}" presName="parTxOnly" presStyleLbl="node1" presStyleIdx="2" presStyleCnt="3">
        <dgm:presLayoutVars>
          <dgm:chMax val="0"/>
          <dgm:chPref val="0"/>
          <dgm:bulletEnabled val="1"/>
        </dgm:presLayoutVars>
      </dgm:prSet>
      <dgm:spPr/>
    </dgm:pt>
  </dgm:ptLst>
  <dgm:cxnLst>
    <dgm:cxn modelId="{A0785900-59AC-47DD-9CF2-A4FCBBC5C808}" type="presOf" srcId="{4683A2DA-19D8-45F8-A101-80A51EB397E0}" destId="{7556DFA8-F0E9-45A1-BAE5-FF234BE66652}" srcOrd="0" destOrd="0" presId="urn:microsoft.com/office/officeart/2005/8/layout/chevron1"/>
    <dgm:cxn modelId="{20CE6403-4361-4BB0-AAFC-55906D815067}" type="presOf" srcId="{3B1963F6-CD0A-41C6-8252-464E2AF4CA40}" destId="{0BAF451F-016C-4EBB-93FF-974AA2792288}" srcOrd="0" destOrd="0" presId="urn:microsoft.com/office/officeart/2005/8/layout/chevron1"/>
    <dgm:cxn modelId="{A0B8CE36-797B-4547-A925-83F64C0963E1}" type="presOf" srcId="{9A43EF3E-11B4-4C8A-A192-64E0801D49B7}" destId="{9393BFAF-3CBC-44D8-8146-B20FC0DCB0CA}" srcOrd="0" destOrd="0" presId="urn:microsoft.com/office/officeart/2005/8/layout/chevron1"/>
    <dgm:cxn modelId="{6825BA52-1C09-4FDA-A5E1-CAD51BAFD417}" srcId="{3B1963F6-CD0A-41C6-8252-464E2AF4CA40}" destId="{0FE045C4-153F-4BBA-B6E2-6AA998565C1E}" srcOrd="2" destOrd="0" parTransId="{1825DF4F-FD75-4DE0-847D-65B547AEBF34}" sibTransId="{FCA2E860-1547-481C-8FC0-B603BE9EBDEB}"/>
    <dgm:cxn modelId="{9D195273-A107-4F27-9667-2494A7333249}" srcId="{3B1963F6-CD0A-41C6-8252-464E2AF4CA40}" destId="{4683A2DA-19D8-45F8-A101-80A51EB397E0}" srcOrd="1" destOrd="0" parTransId="{2BC7793E-A5E0-4EE8-A1D7-C7D1F7F6D6A2}" sibTransId="{435420A9-93B5-4B2F-BDE3-EE80E342A1A2}"/>
    <dgm:cxn modelId="{353AEC76-69AA-4F65-8777-1B98E1BCB1F0}" srcId="{3B1963F6-CD0A-41C6-8252-464E2AF4CA40}" destId="{9A43EF3E-11B4-4C8A-A192-64E0801D49B7}" srcOrd="0" destOrd="0" parTransId="{4BD0FDC6-CC45-4B0A-B56F-C3C8952E3C84}" sibTransId="{2BFD7D89-0A42-4EC4-AEF8-E1493CFD4FFA}"/>
    <dgm:cxn modelId="{23F5FFD6-F3CE-4216-BBD5-0ABE70F8A28D}" type="presOf" srcId="{0FE045C4-153F-4BBA-B6E2-6AA998565C1E}" destId="{9435282B-0E22-4AA8-844D-A121BCCE11BF}" srcOrd="0" destOrd="0" presId="urn:microsoft.com/office/officeart/2005/8/layout/chevron1"/>
    <dgm:cxn modelId="{5EE9EB88-F0F7-4E6A-88C4-681BD5E0C3A4}" type="presParOf" srcId="{0BAF451F-016C-4EBB-93FF-974AA2792288}" destId="{9393BFAF-3CBC-44D8-8146-B20FC0DCB0CA}" srcOrd="0" destOrd="0" presId="urn:microsoft.com/office/officeart/2005/8/layout/chevron1"/>
    <dgm:cxn modelId="{87C083E7-A2CD-4E61-80F4-F649DC615574}" type="presParOf" srcId="{0BAF451F-016C-4EBB-93FF-974AA2792288}" destId="{D90EEFD0-F7B3-4237-BF94-5D6003031891}" srcOrd="1" destOrd="0" presId="urn:microsoft.com/office/officeart/2005/8/layout/chevron1"/>
    <dgm:cxn modelId="{BC7FB964-02DB-4DA0-9AF4-1F4C422762D6}" type="presParOf" srcId="{0BAF451F-016C-4EBB-93FF-974AA2792288}" destId="{7556DFA8-F0E9-45A1-BAE5-FF234BE66652}" srcOrd="2" destOrd="0" presId="urn:microsoft.com/office/officeart/2005/8/layout/chevron1"/>
    <dgm:cxn modelId="{BFC406B2-F2EE-4E5E-A327-23484A456E6C}" type="presParOf" srcId="{0BAF451F-016C-4EBB-93FF-974AA2792288}" destId="{D2E324E8-B9F7-4825-B884-45CD635BB2A6}" srcOrd="3" destOrd="0" presId="urn:microsoft.com/office/officeart/2005/8/layout/chevron1"/>
    <dgm:cxn modelId="{54ECEF34-3EE1-4506-8917-DDFF833C75DB}" type="presParOf" srcId="{0BAF451F-016C-4EBB-93FF-974AA2792288}" destId="{9435282B-0E22-4AA8-844D-A121BCCE11B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1963F6-CD0A-41C6-8252-464E2AF4CA40}" type="doc">
      <dgm:prSet loTypeId="urn:microsoft.com/office/officeart/2005/8/layout/chevron1" loCatId="process" qsTypeId="urn:microsoft.com/office/officeart/2005/8/quickstyle/simple1" qsCatId="simple" csTypeId="urn:microsoft.com/office/officeart/2005/8/colors/accent1_2" csCatId="accent1" phldr="1"/>
      <dgm:spPr/>
    </dgm:pt>
    <dgm:pt modelId="{9A43EF3E-11B4-4C8A-A192-64E0801D49B7}">
      <dgm:prSet phldrT="[Text]"/>
      <dgm:spPr/>
      <dgm:t>
        <a:bodyPr/>
        <a:lstStyle/>
        <a:p>
          <a:r>
            <a:rPr lang="sv-SE" dirty="0"/>
            <a:t>.    .</a:t>
          </a:r>
        </a:p>
      </dgm:t>
    </dgm:pt>
    <dgm:pt modelId="{4BD0FDC6-CC45-4B0A-B56F-C3C8952E3C84}" type="parTrans" cxnId="{353AEC76-69AA-4F65-8777-1B98E1BCB1F0}">
      <dgm:prSet/>
      <dgm:spPr/>
      <dgm:t>
        <a:bodyPr/>
        <a:lstStyle/>
        <a:p>
          <a:endParaRPr lang="sv-SE"/>
        </a:p>
      </dgm:t>
    </dgm:pt>
    <dgm:pt modelId="{2BFD7D89-0A42-4EC4-AEF8-E1493CFD4FFA}" type="sibTrans" cxnId="{353AEC76-69AA-4F65-8777-1B98E1BCB1F0}">
      <dgm:prSet/>
      <dgm:spPr/>
      <dgm:t>
        <a:bodyPr/>
        <a:lstStyle/>
        <a:p>
          <a:endParaRPr lang="sv-SE"/>
        </a:p>
      </dgm:t>
    </dgm:pt>
    <dgm:pt modelId="{0FE045C4-153F-4BBA-B6E2-6AA998565C1E}">
      <dgm:prSet phldrT="[Text]"/>
      <dgm:spPr/>
      <dgm:t>
        <a:bodyPr/>
        <a:lstStyle/>
        <a:p>
          <a:r>
            <a:rPr lang="sv-SE" dirty="0"/>
            <a:t>.    .</a:t>
          </a:r>
        </a:p>
      </dgm:t>
    </dgm:pt>
    <dgm:pt modelId="{1825DF4F-FD75-4DE0-847D-65B547AEBF34}" type="parTrans" cxnId="{6825BA52-1C09-4FDA-A5E1-CAD51BAFD417}">
      <dgm:prSet/>
      <dgm:spPr/>
      <dgm:t>
        <a:bodyPr/>
        <a:lstStyle/>
        <a:p>
          <a:endParaRPr lang="sv-SE"/>
        </a:p>
      </dgm:t>
    </dgm:pt>
    <dgm:pt modelId="{FCA2E860-1547-481C-8FC0-B603BE9EBDEB}" type="sibTrans" cxnId="{6825BA52-1C09-4FDA-A5E1-CAD51BAFD417}">
      <dgm:prSet/>
      <dgm:spPr/>
      <dgm:t>
        <a:bodyPr/>
        <a:lstStyle/>
        <a:p>
          <a:endParaRPr lang="sv-SE"/>
        </a:p>
      </dgm:t>
    </dgm:pt>
    <dgm:pt modelId="{4683A2DA-19D8-45F8-A101-80A51EB397E0}">
      <dgm:prSet phldrT="[Text]"/>
      <dgm:spPr/>
      <dgm:t>
        <a:bodyPr/>
        <a:lstStyle/>
        <a:p>
          <a:r>
            <a:rPr lang="sv-SE" dirty="0"/>
            <a:t>.    .</a:t>
          </a:r>
        </a:p>
      </dgm:t>
    </dgm:pt>
    <dgm:pt modelId="{435420A9-93B5-4B2F-BDE3-EE80E342A1A2}" type="sibTrans" cxnId="{9D195273-A107-4F27-9667-2494A7333249}">
      <dgm:prSet/>
      <dgm:spPr/>
      <dgm:t>
        <a:bodyPr/>
        <a:lstStyle/>
        <a:p>
          <a:endParaRPr lang="sv-SE"/>
        </a:p>
      </dgm:t>
    </dgm:pt>
    <dgm:pt modelId="{2BC7793E-A5E0-4EE8-A1D7-C7D1F7F6D6A2}" type="parTrans" cxnId="{9D195273-A107-4F27-9667-2494A7333249}">
      <dgm:prSet/>
      <dgm:spPr/>
      <dgm:t>
        <a:bodyPr/>
        <a:lstStyle/>
        <a:p>
          <a:endParaRPr lang="sv-SE"/>
        </a:p>
      </dgm:t>
    </dgm:pt>
    <dgm:pt modelId="{0BAF451F-016C-4EBB-93FF-974AA2792288}" type="pres">
      <dgm:prSet presAssocID="{3B1963F6-CD0A-41C6-8252-464E2AF4CA40}" presName="Name0" presStyleCnt="0">
        <dgm:presLayoutVars>
          <dgm:dir/>
          <dgm:animLvl val="lvl"/>
          <dgm:resizeHandles val="exact"/>
        </dgm:presLayoutVars>
      </dgm:prSet>
      <dgm:spPr/>
    </dgm:pt>
    <dgm:pt modelId="{9393BFAF-3CBC-44D8-8146-B20FC0DCB0CA}" type="pres">
      <dgm:prSet presAssocID="{9A43EF3E-11B4-4C8A-A192-64E0801D49B7}" presName="parTxOnly" presStyleLbl="node1" presStyleIdx="0" presStyleCnt="3">
        <dgm:presLayoutVars>
          <dgm:chMax val="0"/>
          <dgm:chPref val="0"/>
          <dgm:bulletEnabled val="1"/>
        </dgm:presLayoutVars>
      </dgm:prSet>
      <dgm:spPr/>
    </dgm:pt>
    <dgm:pt modelId="{D90EEFD0-F7B3-4237-BF94-5D6003031891}" type="pres">
      <dgm:prSet presAssocID="{2BFD7D89-0A42-4EC4-AEF8-E1493CFD4FFA}" presName="parTxOnlySpace" presStyleCnt="0"/>
      <dgm:spPr/>
    </dgm:pt>
    <dgm:pt modelId="{7556DFA8-F0E9-45A1-BAE5-FF234BE66652}" type="pres">
      <dgm:prSet presAssocID="{4683A2DA-19D8-45F8-A101-80A51EB397E0}" presName="parTxOnly" presStyleLbl="node1" presStyleIdx="1" presStyleCnt="3">
        <dgm:presLayoutVars>
          <dgm:chMax val="0"/>
          <dgm:chPref val="0"/>
          <dgm:bulletEnabled val="1"/>
        </dgm:presLayoutVars>
      </dgm:prSet>
      <dgm:spPr/>
    </dgm:pt>
    <dgm:pt modelId="{D2E324E8-B9F7-4825-B884-45CD635BB2A6}" type="pres">
      <dgm:prSet presAssocID="{435420A9-93B5-4B2F-BDE3-EE80E342A1A2}" presName="parTxOnlySpace" presStyleCnt="0"/>
      <dgm:spPr/>
    </dgm:pt>
    <dgm:pt modelId="{9435282B-0E22-4AA8-844D-A121BCCE11BF}" type="pres">
      <dgm:prSet presAssocID="{0FE045C4-153F-4BBA-B6E2-6AA998565C1E}" presName="parTxOnly" presStyleLbl="node1" presStyleIdx="2" presStyleCnt="3">
        <dgm:presLayoutVars>
          <dgm:chMax val="0"/>
          <dgm:chPref val="0"/>
          <dgm:bulletEnabled val="1"/>
        </dgm:presLayoutVars>
      </dgm:prSet>
      <dgm:spPr/>
    </dgm:pt>
  </dgm:ptLst>
  <dgm:cxnLst>
    <dgm:cxn modelId="{A0785900-59AC-47DD-9CF2-A4FCBBC5C808}" type="presOf" srcId="{4683A2DA-19D8-45F8-A101-80A51EB397E0}" destId="{7556DFA8-F0E9-45A1-BAE5-FF234BE66652}" srcOrd="0" destOrd="0" presId="urn:microsoft.com/office/officeart/2005/8/layout/chevron1"/>
    <dgm:cxn modelId="{20CE6403-4361-4BB0-AAFC-55906D815067}" type="presOf" srcId="{3B1963F6-CD0A-41C6-8252-464E2AF4CA40}" destId="{0BAF451F-016C-4EBB-93FF-974AA2792288}" srcOrd="0" destOrd="0" presId="urn:microsoft.com/office/officeart/2005/8/layout/chevron1"/>
    <dgm:cxn modelId="{A0B8CE36-797B-4547-A925-83F64C0963E1}" type="presOf" srcId="{9A43EF3E-11B4-4C8A-A192-64E0801D49B7}" destId="{9393BFAF-3CBC-44D8-8146-B20FC0DCB0CA}" srcOrd="0" destOrd="0" presId="urn:microsoft.com/office/officeart/2005/8/layout/chevron1"/>
    <dgm:cxn modelId="{6825BA52-1C09-4FDA-A5E1-CAD51BAFD417}" srcId="{3B1963F6-CD0A-41C6-8252-464E2AF4CA40}" destId="{0FE045C4-153F-4BBA-B6E2-6AA998565C1E}" srcOrd="2" destOrd="0" parTransId="{1825DF4F-FD75-4DE0-847D-65B547AEBF34}" sibTransId="{FCA2E860-1547-481C-8FC0-B603BE9EBDEB}"/>
    <dgm:cxn modelId="{9D195273-A107-4F27-9667-2494A7333249}" srcId="{3B1963F6-CD0A-41C6-8252-464E2AF4CA40}" destId="{4683A2DA-19D8-45F8-A101-80A51EB397E0}" srcOrd="1" destOrd="0" parTransId="{2BC7793E-A5E0-4EE8-A1D7-C7D1F7F6D6A2}" sibTransId="{435420A9-93B5-4B2F-BDE3-EE80E342A1A2}"/>
    <dgm:cxn modelId="{353AEC76-69AA-4F65-8777-1B98E1BCB1F0}" srcId="{3B1963F6-CD0A-41C6-8252-464E2AF4CA40}" destId="{9A43EF3E-11B4-4C8A-A192-64E0801D49B7}" srcOrd="0" destOrd="0" parTransId="{4BD0FDC6-CC45-4B0A-B56F-C3C8952E3C84}" sibTransId="{2BFD7D89-0A42-4EC4-AEF8-E1493CFD4FFA}"/>
    <dgm:cxn modelId="{23F5FFD6-F3CE-4216-BBD5-0ABE70F8A28D}" type="presOf" srcId="{0FE045C4-153F-4BBA-B6E2-6AA998565C1E}" destId="{9435282B-0E22-4AA8-844D-A121BCCE11BF}" srcOrd="0" destOrd="0" presId="urn:microsoft.com/office/officeart/2005/8/layout/chevron1"/>
    <dgm:cxn modelId="{5EE9EB88-F0F7-4E6A-88C4-681BD5E0C3A4}" type="presParOf" srcId="{0BAF451F-016C-4EBB-93FF-974AA2792288}" destId="{9393BFAF-3CBC-44D8-8146-B20FC0DCB0CA}" srcOrd="0" destOrd="0" presId="urn:microsoft.com/office/officeart/2005/8/layout/chevron1"/>
    <dgm:cxn modelId="{87C083E7-A2CD-4E61-80F4-F649DC615574}" type="presParOf" srcId="{0BAF451F-016C-4EBB-93FF-974AA2792288}" destId="{D90EEFD0-F7B3-4237-BF94-5D6003031891}" srcOrd="1" destOrd="0" presId="urn:microsoft.com/office/officeart/2005/8/layout/chevron1"/>
    <dgm:cxn modelId="{BC7FB964-02DB-4DA0-9AF4-1F4C422762D6}" type="presParOf" srcId="{0BAF451F-016C-4EBB-93FF-974AA2792288}" destId="{7556DFA8-F0E9-45A1-BAE5-FF234BE66652}" srcOrd="2" destOrd="0" presId="urn:microsoft.com/office/officeart/2005/8/layout/chevron1"/>
    <dgm:cxn modelId="{BFC406B2-F2EE-4E5E-A327-23484A456E6C}" type="presParOf" srcId="{0BAF451F-016C-4EBB-93FF-974AA2792288}" destId="{D2E324E8-B9F7-4825-B884-45CD635BB2A6}" srcOrd="3" destOrd="0" presId="urn:microsoft.com/office/officeart/2005/8/layout/chevron1"/>
    <dgm:cxn modelId="{54ECEF34-3EE1-4506-8917-DDFF833C75DB}" type="presParOf" srcId="{0BAF451F-016C-4EBB-93FF-974AA2792288}" destId="{9435282B-0E22-4AA8-844D-A121BCCE11BF}" srcOrd="4" destOrd="0" presId="urn:microsoft.com/office/officeart/2005/8/layout/chevr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D3B612-EBB7-4AA3-AAA5-9990209E424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sv-SE"/>
        </a:p>
      </dgm:t>
    </dgm:pt>
    <dgm:pt modelId="{AD4C1EF2-0897-4A1B-AEDF-64CB8D5A5511}">
      <dgm:prSet phldrT="[Text]"/>
      <dgm:spPr/>
      <dgm:t>
        <a:bodyPr/>
        <a:lstStyle/>
        <a:p>
          <a:r>
            <a:rPr lang="sv-SE" dirty="0"/>
            <a:t>Samla in tidrapporter </a:t>
          </a:r>
        </a:p>
      </dgm:t>
    </dgm:pt>
    <dgm:pt modelId="{11D2372A-C1D9-424C-98E9-4D4650CB2D47}" type="parTrans" cxnId="{9C432769-EC50-4C11-9C51-F6E5C494D6DD}">
      <dgm:prSet/>
      <dgm:spPr/>
      <dgm:t>
        <a:bodyPr/>
        <a:lstStyle/>
        <a:p>
          <a:endParaRPr lang="sv-SE"/>
        </a:p>
      </dgm:t>
    </dgm:pt>
    <dgm:pt modelId="{B986DFFB-5156-43D5-B351-C9CE5138C589}" type="sibTrans" cxnId="{9C432769-EC50-4C11-9C51-F6E5C494D6DD}">
      <dgm:prSet/>
      <dgm:spPr/>
      <dgm:t>
        <a:bodyPr/>
        <a:lstStyle/>
        <a:p>
          <a:endParaRPr lang="sv-SE"/>
        </a:p>
      </dgm:t>
    </dgm:pt>
    <dgm:pt modelId="{008C903C-1485-4E03-950A-8773AF89065B}">
      <dgm:prSet phldrT="[Text]"/>
      <dgm:spPr/>
      <dgm:t>
        <a:bodyPr/>
        <a:lstStyle/>
        <a:p>
          <a:r>
            <a:rPr lang="sv-SE" dirty="0"/>
            <a:t>Kontrollera så att rätt tid läggs på respektive brukare</a:t>
          </a:r>
        </a:p>
      </dgm:t>
    </dgm:pt>
    <dgm:pt modelId="{6EDA1DC6-6530-48C1-84A1-A97FC14A8788}" type="parTrans" cxnId="{9FDDD4FA-2573-4A90-B577-0F7FDD824863}">
      <dgm:prSet/>
      <dgm:spPr/>
      <dgm:t>
        <a:bodyPr/>
        <a:lstStyle/>
        <a:p>
          <a:endParaRPr lang="sv-SE"/>
        </a:p>
      </dgm:t>
    </dgm:pt>
    <dgm:pt modelId="{18ACD50C-C3D1-42E7-9944-8C8CD95CD6CF}" type="sibTrans" cxnId="{9FDDD4FA-2573-4A90-B577-0F7FDD824863}">
      <dgm:prSet/>
      <dgm:spPr/>
      <dgm:t>
        <a:bodyPr/>
        <a:lstStyle/>
        <a:p>
          <a:endParaRPr lang="sv-SE"/>
        </a:p>
      </dgm:t>
    </dgm:pt>
    <dgm:pt modelId="{01441108-AB77-47C9-ACD4-0FD92077945C}">
      <dgm:prSet phldrT="[Text]"/>
      <dgm:spPr/>
      <dgm:t>
        <a:bodyPr/>
        <a:lstStyle/>
        <a:p>
          <a:r>
            <a:rPr lang="sv-SE" dirty="0"/>
            <a:t>Skapa underlag för faktura och bokföring</a:t>
          </a:r>
        </a:p>
      </dgm:t>
    </dgm:pt>
    <dgm:pt modelId="{2C6C2B74-8C7F-4165-A665-1C8E0395203F}" type="parTrans" cxnId="{AC458456-6FF6-466D-9936-D0A44F9E8523}">
      <dgm:prSet/>
      <dgm:spPr/>
      <dgm:t>
        <a:bodyPr/>
        <a:lstStyle/>
        <a:p>
          <a:endParaRPr lang="sv-SE"/>
        </a:p>
      </dgm:t>
    </dgm:pt>
    <dgm:pt modelId="{4CD5AED3-6621-4A35-A9FE-C9E0D4308260}" type="sibTrans" cxnId="{AC458456-6FF6-466D-9936-D0A44F9E8523}">
      <dgm:prSet/>
      <dgm:spPr/>
      <dgm:t>
        <a:bodyPr/>
        <a:lstStyle/>
        <a:p>
          <a:endParaRPr lang="sv-SE"/>
        </a:p>
      </dgm:t>
    </dgm:pt>
    <dgm:pt modelId="{BA2DFC37-30F2-496D-8400-43634F244998}">
      <dgm:prSet/>
      <dgm:spPr/>
      <dgm:t>
        <a:bodyPr/>
        <a:lstStyle/>
        <a:p>
          <a:r>
            <a:rPr lang="sv-SE" dirty="0"/>
            <a:t>Bokför faktura</a:t>
          </a:r>
        </a:p>
      </dgm:t>
    </dgm:pt>
    <dgm:pt modelId="{738FD747-CEFE-447F-8036-804633AA17A8}" type="parTrans" cxnId="{5D08F518-F2B9-4FC4-9F2B-84B199282899}">
      <dgm:prSet/>
      <dgm:spPr/>
      <dgm:t>
        <a:bodyPr/>
        <a:lstStyle/>
        <a:p>
          <a:endParaRPr lang="sv-SE"/>
        </a:p>
      </dgm:t>
    </dgm:pt>
    <dgm:pt modelId="{65E9C5AE-AA37-4896-8B6D-8C41D1891035}" type="sibTrans" cxnId="{5D08F518-F2B9-4FC4-9F2B-84B199282899}">
      <dgm:prSet/>
      <dgm:spPr/>
      <dgm:t>
        <a:bodyPr/>
        <a:lstStyle/>
        <a:p>
          <a:endParaRPr lang="sv-SE"/>
        </a:p>
      </dgm:t>
    </dgm:pt>
    <dgm:pt modelId="{0C4871D6-ACF9-4D7C-92C9-CB9B3CFD2E5D}" type="pres">
      <dgm:prSet presAssocID="{02D3B612-EBB7-4AA3-AAA5-9990209E4242}" presName="cycle" presStyleCnt="0">
        <dgm:presLayoutVars>
          <dgm:dir/>
          <dgm:resizeHandles val="exact"/>
        </dgm:presLayoutVars>
      </dgm:prSet>
      <dgm:spPr/>
    </dgm:pt>
    <dgm:pt modelId="{53D7D99B-DA26-4346-87CF-2FEB4F295595}" type="pres">
      <dgm:prSet presAssocID="{AD4C1EF2-0897-4A1B-AEDF-64CB8D5A5511}" presName="dummy" presStyleCnt="0"/>
      <dgm:spPr/>
    </dgm:pt>
    <dgm:pt modelId="{C30F027D-F74D-4576-B6C3-EEF9FA4BCD8A}" type="pres">
      <dgm:prSet presAssocID="{AD4C1EF2-0897-4A1B-AEDF-64CB8D5A5511}" presName="node" presStyleLbl="revTx" presStyleIdx="0" presStyleCnt="4">
        <dgm:presLayoutVars>
          <dgm:bulletEnabled val="1"/>
        </dgm:presLayoutVars>
      </dgm:prSet>
      <dgm:spPr/>
    </dgm:pt>
    <dgm:pt modelId="{59333B81-2C66-468C-94CF-C68A169DE469}" type="pres">
      <dgm:prSet presAssocID="{B986DFFB-5156-43D5-B351-C9CE5138C589}" presName="sibTrans" presStyleLbl="node1" presStyleIdx="0" presStyleCnt="4"/>
      <dgm:spPr/>
    </dgm:pt>
    <dgm:pt modelId="{66E3D591-E5E7-4D6D-B927-ACE9A1FB6536}" type="pres">
      <dgm:prSet presAssocID="{008C903C-1485-4E03-950A-8773AF89065B}" presName="dummy" presStyleCnt="0"/>
      <dgm:spPr/>
    </dgm:pt>
    <dgm:pt modelId="{13F4BA5A-B49A-4C89-807B-F4AFC3EB147A}" type="pres">
      <dgm:prSet presAssocID="{008C903C-1485-4E03-950A-8773AF89065B}" presName="node" presStyleLbl="revTx" presStyleIdx="1" presStyleCnt="4">
        <dgm:presLayoutVars>
          <dgm:bulletEnabled val="1"/>
        </dgm:presLayoutVars>
      </dgm:prSet>
      <dgm:spPr/>
    </dgm:pt>
    <dgm:pt modelId="{4703751D-FA46-4F6B-9D2C-D1ECCA9F0AF0}" type="pres">
      <dgm:prSet presAssocID="{18ACD50C-C3D1-42E7-9944-8C8CD95CD6CF}" presName="sibTrans" presStyleLbl="node1" presStyleIdx="1" presStyleCnt="4" custLinFactNeighborX="-2916" custLinFactNeighborY="-2673"/>
      <dgm:spPr/>
    </dgm:pt>
    <dgm:pt modelId="{017B80A0-D4B4-4A60-9612-C32409F9482D}" type="pres">
      <dgm:prSet presAssocID="{01441108-AB77-47C9-ACD4-0FD92077945C}" presName="dummy" presStyleCnt="0"/>
      <dgm:spPr/>
    </dgm:pt>
    <dgm:pt modelId="{14EC6ECF-476F-4222-98C7-23401B2423CF}" type="pres">
      <dgm:prSet presAssocID="{01441108-AB77-47C9-ACD4-0FD92077945C}" presName="node" presStyleLbl="revTx" presStyleIdx="2" presStyleCnt="4">
        <dgm:presLayoutVars>
          <dgm:bulletEnabled val="1"/>
        </dgm:presLayoutVars>
      </dgm:prSet>
      <dgm:spPr/>
    </dgm:pt>
    <dgm:pt modelId="{372ABF6C-656A-4517-B39D-78B55DDB29CF}" type="pres">
      <dgm:prSet presAssocID="{4CD5AED3-6621-4A35-A9FE-C9E0D4308260}" presName="sibTrans" presStyleLbl="node1" presStyleIdx="2" presStyleCnt="4"/>
      <dgm:spPr/>
    </dgm:pt>
    <dgm:pt modelId="{1C0C070C-8420-41B2-8DD3-AB36F399F4D2}" type="pres">
      <dgm:prSet presAssocID="{BA2DFC37-30F2-496D-8400-43634F244998}" presName="dummy" presStyleCnt="0"/>
      <dgm:spPr/>
    </dgm:pt>
    <dgm:pt modelId="{B6CE9C27-425D-4B9B-A9B1-BA5EADDD0FF0}" type="pres">
      <dgm:prSet presAssocID="{BA2DFC37-30F2-496D-8400-43634F244998}" presName="node" presStyleLbl="revTx" presStyleIdx="3" presStyleCnt="4">
        <dgm:presLayoutVars>
          <dgm:bulletEnabled val="1"/>
        </dgm:presLayoutVars>
      </dgm:prSet>
      <dgm:spPr/>
    </dgm:pt>
    <dgm:pt modelId="{4A44467D-1FC7-480C-8106-B2A55B041237}" type="pres">
      <dgm:prSet presAssocID="{65E9C5AE-AA37-4896-8B6D-8C41D1891035}" presName="sibTrans" presStyleLbl="node1" presStyleIdx="3" presStyleCnt="4"/>
      <dgm:spPr/>
    </dgm:pt>
  </dgm:ptLst>
  <dgm:cxnLst>
    <dgm:cxn modelId="{82262101-A234-404B-90F2-BB96B8CA6111}" type="presOf" srcId="{02D3B612-EBB7-4AA3-AAA5-9990209E4242}" destId="{0C4871D6-ACF9-4D7C-92C9-CB9B3CFD2E5D}" srcOrd="0" destOrd="0" presId="urn:microsoft.com/office/officeart/2005/8/layout/cycle1"/>
    <dgm:cxn modelId="{286C0E12-5842-4C57-9BF5-310B0572C006}" type="presOf" srcId="{65E9C5AE-AA37-4896-8B6D-8C41D1891035}" destId="{4A44467D-1FC7-480C-8106-B2A55B041237}" srcOrd="0" destOrd="0" presId="urn:microsoft.com/office/officeart/2005/8/layout/cycle1"/>
    <dgm:cxn modelId="{5D08F518-F2B9-4FC4-9F2B-84B199282899}" srcId="{02D3B612-EBB7-4AA3-AAA5-9990209E4242}" destId="{BA2DFC37-30F2-496D-8400-43634F244998}" srcOrd="3" destOrd="0" parTransId="{738FD747-CEFE-447F-8036-804633AA17A8}" sibTransId="{65E9C5AE-AA37-4896-8B6D-8C41D1891035}"/>
    <dgm:cxn modelId="{43A8AF1B-3B5C-46A7-AA74-B448956633CF}" type="presOf" srcId="{01441108-AB77-47C9-ACD4-0FD92077945C}" destId="{14EC6ECF-476F-4222-98C7-23401B2423CF}" srcOrd="0" destOrd="0" presId="urn:microsoft.com/office/officeart/2005/8/layout/cycle1"/>
    <dgm:cxn modelId="{84FED263-6B06-4DDD-A0CB-35674412061D}" type="presOf" srcId="{AD4C1EF2-0897-4A1B-AEDF-64CB8D5A5511}" destId="{C30F027D-F74D-4576-B6C3-EEF9FA4BCD8A}" srcOrd="0" destOrd="0" presId="urn:microsoft.com/office/officeart/2005/8/layout/cycle1"/>
    <dgm:cxn modelId="{9C432769-EC50-4C11-9C51-F6E5C494D6DD}" srcId="{02D3B612-EBB7-4AA3-AAA5-9990209E4242}" destId="{AD4C1EF2-0897-4A1B-AEDF-64CB8D5A5511}" srcOrd="0" destOrd="0" parTransId="{11D2372A-C1D9-424C-98E9-4D4650CB2D47}" sibTransId="{B986DFFB-5156-43D5-B351-C9CE5138C589}"/>
    <dgm:cxn modelId="{A59B4552-E7BC-448E-9835-EEE80C99CEC5}" type="presOf" srcId="{BA2DFC37-30F2-496D-8400-43634F244998}" destId="{B6CE9C27-425D-4B9B-A9B1-BA5EADDD0FF0}" srcOrd="0" destOrd="0" presId="urn:microsoft.com/office/officeart/2005/8/layout/cycle1"/>
    <dgm:cxn modelId="{AC458456-6FF6-466D-9936-D0A44F9E8523}" srcId="{02D3B612-EBB7-4AA3-AAA5-9990209E4242}" destId="{01441108-AB77-47C9-ACD4-0FD92077945C}" srcOrd="2" destOrd="0" parTransId="{2C6C2B74-8C7F-4165-A665-1C8E0395203F}" sibTransId="{4CD5AED3-6621-4A35-A9FE-C9E0D4308260}"/>
    <dgm:cxn modelId="{FF36A1A8-CAB3-4F04-A5C3-45B1D3F555D9}" type="presOf" srcId="{008C903C-1485-4E03-950A-8773AF89065B}" destId="{13F4BA5A-B49A-4C89-807B-F4AFC3EB147A}" srcOrd="0" destOrd="0" presId="urn:microsoft.com/office/officeart/2005/8/layout/cycle1"/>
    <dgm:cxn modelId="{6A4831B5-2E8A-4521-A595-B1591930D3EF}" type="presOf" srcId="{18ACD50C-C3D1-42E7-9944-8C8CD95CD6CF}" destId="{4703751D-FA46-4F6B-9D2C-D1ECCA9F0AF0}" srcOrd="0" destOrd="0" presId="urn:microsoft.com/office/officeart/2005/8/layout/cycle1"/>
    <dgm:cxn modelId="{FEEE04D0-5F2E-4B85-9FBD-C0C0B7909CA8}" type="presOf" srcId="{B986DFFB-5156-43D5-B351-C9CE5138C589}" destId="{59333B81-2C66-468C-94CF-C68A169DE469}" srcOrd="0" destOrd="0" presId="urn:microsoft.com/office/officeart/2005/8/layout/cycle1"/>
    <dgm:cxn modelId="{CF08CFEA-161C-4F29-A97A-C1199301A72C}" type="presOf" srcId="{4CD5AED3-6621-4A35-A9FE-C9E0D4308260}" destId="{372ABF6C-656A-4517-B39D-78B55DDB29CF}" srcOrd="0" destOrd="0" presId="urn:microsoft.com/office/officeart/2005/8/layout/cycle1"/>
    <dgm:cxn modelId="{9FDDD4FA-2573-4A90-B577-0F7FDD824863}" srcId="{02D3B612-EBB7-4AA3-AAA5-9990209E4242}" destId="{008C903C-1485-4E03-950A-8773AF89065B}" srcOrd="1" destOrd="0" parTransId="{6EDA1DC6-6530-48C1-84A1-A97FC14A8788}" sibTransId="{18ACD50C-C3D1-42E7-9944-8C8CD95CD6CF}"/>
    <dgm:cxn modelId="{BEA69F51-B1CA-4BD9-8E9B-91AF302B8A8F}" type="presParOf" srcId="{0C4871D6-ACF9-4D7C-92C9-CB9B3CFD2E5D}" destId="{53D7D99B-DA26-4346-87CF-2FEB4F295595}" srcOrd="0" destOrd="0" presId="urn:microsoft.com/office/officeart/2005/8/layout/cycle1"/>
    <dgm:cxn modelId="{3B637102-7835-43A7-A87B-BB9CE170EC2F}" type="presParOf" srcId="{0C4871D6-ACF9-4D7C-92C9-CB9B3CFD2E5D}" destId="{C30F027D-F74D-4576-B6C3-EEF9FA4BCD8A}" srcOrd="1" destOrd="0" presId="urn:microsoft.com/office/officeart/2005/8/layout/cycle1"/>
    <dgm:cxn modelId="{498D0191-A806-4D15-8317-AEC638187AF9}" type="presParOf" srcId="{0C4871D6-ACF9-4D7C-92C9-CB9B3CFD2E5D}" destId="{59333B81-2C66-468C-94CF-C68A169DE469}" srcOrd="2" destOrd="0" presId="urn:microsoft.com/office/officeart/2005/8/layout/cycle1"/>
    <dgm:cxn modelId="{51B64BD2-B158-411D-9779-BBCB7FADE4F9}" type="presParOf" srcId="{0C4871D6-ACF9-4D7C-92C9-CB9B3CFD2E5D}" destId="{66E3D591-E5E7-4D6D-B927-ACE9A1FB6536}" srcOrd="3" destOrd="0" presId="urn:microsoft.com/office/officeart/2005/8/layout/cycle1"/>
    <dgm:cxn modelId="{047C4D7A-BDC8-49F4-90F9-A2DCB97FE3BF}" type="presParOf" srcId="{0C4871D6-ACF9-4D7C-92C9-CB9B3CFD2E5D}" destId="{13F4BA5A-B49A-4C89-807B-F4AFC3EB147A}" srcOrd="4" destOrd="0" presId="urn:microsoft.com/office/officeart/2005/8/layout/cycle1"/>
    <dgm:cxn modelId="{8BE7D3DB-9570-47AA-9B93-8BAE16512AE0}" type="presParOf" srcId="{0C4871D6-ACF9-4D7C-92C9-CB9B3CFD2E5D}" destId="{4703751D-FA46-4F6B-9D2C-D1ECCA9F0AF0}" srcOrd="5" destOrd="0" presId="urn:microsoft.com/office/officeart/2005/8/layout/cycle1"/>
    <dgm:cxn modelId="{BE5FCACB-5D21-4721-8F6A-F234B829C7E1}" type="presParOf" srcId="{0C4871D6-ACF9-4D7C-92C9-CB9B3CFD2E5D}" destId="{017B80A0-D4B4-4A60-9612-C32409F9482D}" srcOrd="6" destOrd="0" presId="urn:microsoft.com/office/officeart/2005/8/layout/cycle1"/>
    <dgm:cxn modelId="{71392323-0BCF-441E-B13F-7C971660A5DB}" type="presParOf" srcId="{0C4871D6-ACF9-4D7C-92C9-CB9B3CFD2E5D}" destId="{14EC6ECF-476F-4222-98C7-23401B2423CF}" srcOrd="7" destOrd="0" presId="urn:microsoft.com/office/officeart/2005/8/layout/cycle1"/>
    <dgm:cxn modelId="{C3166935-4AF0-4BD1-98D5-4318AF0157FE}" type="presParOf" srcId="{0C4871D6-ACF9-4D7C-92C9-CB9B3CFD2E5D}" destId="{372ABF6C-656A-4517-B39D-78B55DDB29CF}" srcOrd="8" destOrd="0" presId="urn:microsoft.com/office/officeart/2005/8/layout/cycle1"/>
    <dgm:cxn modelId="{F9A5E580-F548-4E03-B1E2-F74B15C61980}" type="presParOf" srcId="{0C4871D6-ACF9-4D7C-92C9-CB9B3CFD2E5D}" destId="{1C0C070C-8420-41B2-8DD3-AB36F399F4D2}" srcOrd="9" destOrd="0" presId="urn:microsoft.com/office/officeart/2005/8/layout/cycle1"/>
    <dgm:cxn modelId="{79C6AA11-1593-4C6C-BF7D-17C3B697E055}" type="presParOf" srcId="{0C4871D6-ACF9-4D7C-92C9-CB9B3CFD2E5D}" destId="{B6CE9C27-425D-4B9B-A9B1-BA5EADDD0FF0}" srcOrd="10" destOrd="0" presId="urn:microsoft.com/office/officeart/2005/8/layout/cycle1"/>
    <dgm:cxn modelId="{EC517E6C-C382-4D2B-9053-9425966DADE0}" type="presParOf" srcId="{0C4871D6-ACF9-4D7C-92C9-CB9B3CFD2E5D}" destId="{4A44467D-1FC7-480C-8106-B2A55B041237}"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D3B612-EBB7-4AA3-AAA5-9990209E424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sv-SE"/>
        </a:p>
      </dgm:t>
    </dgm:pt>
    <dgm:pt modelId="{AD4C1EF2-0897-4A1B-AEDF-64CB8D5A5511}">
      <dgm:prSet phldrT="[Text]"/>
      <dgm:spPr/>
      <dgm:t>
        <a:bodyPr/>
        <a:lstStyle/>
        <a:p>
          <a:r>
            <a:rPr lang="sv-SE" dirty="0"/>
            <a:t>Samla in tid på aktivitet för respektive brukare </a:t>
          </a:r>
        </a:p>
      </dgm:t>
    </dgm:pt>
    <dgm:pt modelId="{11D2372A-C1D9-424C-98E9-4D4650CB2D47}" type="parTrans" cxnId="{9C432769-EC50-4C11-9C51-F6E5C494D6DD}">
      <dgm:prSet/>
      <dgm:spPr/>
      <dgm:t>
        <a:bodyPr/>
        <a:lstStyle/>
        <a:p>
          <a:endParaRPr lang="sv-SE"/>
        </a:p>
      </dgm:t>
    </dgm:pt>
    <dgm:pt modelId="{B986DFFB-5156-43D5-B351-C9CE5138C589}" type="sibTrans" cxnId="{9C432769-EC50-4C11-9C51-F6E5C494D6DD}">
      <dgm:prSet/>
      <dgm:spPr/>
      <dgm:t>
        <a:bodyPr/>
        <a:lstStyle/>
        <a:p>
          <a:endParaRPr lang="sv-SE"/>
        </a:p>
      </dgm:t>
    </dgm:pt>
    <dgm:pt modelId="{008C903C-1485-4E03-950A-8773AF89065B}">
      <dgm:prSet phldrT="[Text]"/>
      <dgm:spPr/>
      <dgm:t>
        <a:bodyPr/>
        <a:lstStyle/>
        <a:p>
          <a:r>
            <a:rPr lang="sv-SE" dirty="0"/>
            <a:t>Kontrollera mot regler för ersättning</a:t>
          </a:r>
        </a:p>
      </dgm:t>
    </dgm:pt>
    <dgm:pt modelId="{6EDA1DC6-6530-48C1-84A1-A97FC14A8788}" type="parTrans" cxnId="{9FDDD4FA-2573-4A90-B577-0F7FDD824863}">
      <dgm:prSet/>
      <dgm:spPr/>
      <dgm:t>
        <a:bodyPr/>
        <a:lstStyle/>
        <a:p>
          <a:endParaRPr lang="sv-SE"/>
        </a:p>
      </dgm:t>
    </dgm:pt>
    <dgm:pt modelId="{18ACD50C-C3D1-42E7-9944-8C8CD95CD6CF}" type="sibTrans" cxnId="{9FDDD4FA-2573-4A90-B577-0F7FDD824863}">
      <dgm:prSet/>
      <dgm:spPr/>
      <dgm:t>
        <a:bodyPr/>
        <a:lstStyle/>
        <a:p>
          <a:endParaRPr lang="sv-SE"/>
        </a:p>
      </dgm:t>
    </dgm:pt>
    <dgm:pt modelId="{01441108-AB77-47C9-ACD4-0FD92077945C}">
      <dgm:prSet phldrT="[Text]"/>
      <dgm:spPr/>
      <dgm:t>
        <a:bodyPr/>
        <a:lstStyle/>
        <a:p>
          <a:r>
            <a:rPr lang="sv-SE" dirty="0"/>
            <a:t>Skapa underlag för internfaktura</a:t>
          </a:r>
        </a:p>
      </dgm:t>
    </dgm:pt>
    <dgm:pt modelId="{2C6C2B74-8C7F-4165-A665-1C8E0395203F}" type="parTrans" cxnId="{AC458456-6FF6-466D-9936-D0A44F9E8523}">
      <dgm:prSet/>
      <dgm:spPr/>
      <dgm:t>
        <a:bodyPr/>
        <a:lstStyle/>
        <a:p>
          <a:endParaRPr lang="sv-SE"/>
        </a:p>
      </dgm:t>
    </dgm:pt>
    <dgm:pt modelId="{4CD5AED3-6621-4A35-A9FE-C9E0D4308260}" type="sibTrans" cxnId="{AC458456-6FF6-466D-9936-D0A44F9E8523}">
      <dgm:prSet/>
      <dgm:spPr/>
      <dgm:t>
        <a:bodyPr/>
        <a:lstStyle/>
        <a:p>
          <a:endParaRPr lang="sv-SE"/>
        </a:p>
      </dgm:t>
    </dgm:pt>
    <dgm:pt modelId="{49AD6AAA-7A6B-4B56-9167-488473FA72DC}">
      <dgm:prSet phldrT="[Text]"/>
      <dgm:spPr/>
      <dgm:t>
        <a:bodyPr/>
        <a:lstStyle/>
        <a:p>
          <a:r>
            <a:rPr lang="sv-SE" dirty="0"/>
            <a:t>Skapa underlag för ersättningar till brukare</a:t>
          </a:r>
        </a:p>
      </dgm:t>
    </dgm:pt>
    <dgm:pt modelId="{99769207-68A9-4C8B-BB27-761C4D640BB8}" type="parTrans" cxnId="{6FAA310E-CF98-4073-AA3E-AC12AFB96A12}">
      <dgm:prSet/>
      <dgm:spPr/>
      <dgm:t>
        <a:bodyPr/>
        <a:lstStyle/>
        <a:p>
          <a:endParaRPr lang="sv-SE"/>
        </a:p>
      </dgm:t>
    </dgm:pt>
    <dgm:pt modelId="{D153B189-B457-419C-A4F3-B1967BC1B89B}" type="sibTrans" cxnId="{6FAA310E-CF98-4073-AA3E-AC12AFB96A12}">
      <dgm:prSet/>
      <dgm:spPr/>
      <dgm:t>
        <a:bodyPr/>
        <a:lstStyle/>
        <a:p>
          <a:endParaRPr lang="sv-SE"/>
        </a:p>
      </dgm:t>
    </dgm:pt>
    <dgm:pt modelId="{7FEB207C-9C08-47D1-A2A5-2AD97F6A42BC}">
      <dgm:prSet phldrT="[Text]"/>
      <dgm:spPr/>
      <dgm:t>
        <a:bodyPr/>
        <a:lstStyle/>
        <a:p>
          <a:r>
            <a:rPr lang="sv-SE" dirty="0"/>
            <a:t>Bokför och skapa utbetalningar för HAB</a:t>
          </a:r>
        </a:p>
      </dgm:t>
    </dgm:pt>
    <dgm:pt modelId="{D9281EAE-2B55-47F6-A192-CB3EE1061737}" type="parTrans" cxnId="{3002CB36-91D4-46A3-909E-4946BECE9E86}">
      <dgm:prSet/>
      <dgm:spPr/>
      <dgm:t>
        <a:bodyPr/>
        <a:lstStyle/>
        <a:p>
          <a:endParaRPr lang="sv-SE"/>
        </a:p>
      </dgm:t>
    </dgm:pt>
    <dgm:pt modelId="{46276019-8C3C-4BB2-8811-C060BA15C363}" type="sibTrans" cxnId="{3002CB36-91D4-46A3-909E-4946BECE9E86}">
      <dgm:prSet/>
      <dgm:spPr/>
      <dgm:t>
        <a:bodyPr/>
        <a:lstStyle/>
        <a:p>
          <a:endParaRPr lang="sv-SE"/>
        </a:p>
      </dgm:t>
    </dgm:pt>
    <dgm:pt modelId="{0C4871D6-ACF9-4D7C-92C9-CB9B3CFD2E5D}" type="pres">
      <dgm:prSet presAssocID="{02D3B612-EBB7-4AA3-AAA5-9990209E4242}" presName="cycle" presStyleCnt="0">
        <dgm:presLayoutVars>
          <dgm:dir/>
          <dgm:resizeHandles val="exact"/>
        </dgm:presLayoutVars>
      </dgm:prSet>
      <dgm:spPr/>
    </dgm:pt>
    <dgm:pt modelId="{53D7D99B-DA26-4346-87CF-2FEB4F295595}" type="pres">
      <dgm:prSet presAssocID="{AD4C1EF2-0897-4A1B-AEDF-64CB8D5A5511}" presName="dummy" presStyleCnt="0"/>
      <dgm:spPr/>
    </dgm:pt>
    <dgm:pt modelId="{C30F027D-F74D-4576-B6C3-EEF9FA4BCD8A}" type="pres">
      <dgm:prSet presAssocID="{AD4C1EF2-0897-4A1B-AEDF-64CB8D5A5511}" presName="node" presStyleLbl="revTx" presStyleIdx="0" presStyleCnt="5">
        <dgm:presLayoutVars>
          <dgm:bulletEnabled val="1"/>
        </dgm:presLayoutVars>
      </dgm:prSet>
      <dgm:spPr/>
    </dgm:pt>
    <dgm:pt modelId="{59333B81-2C66-468C-94CF-C68A169DE469}" type="pres">
      <dgm:prSet presAssocID="{B986DFFB-5156-43D5-B351-C9CE5138C589}" presName="sibTrans" presStyleLbl="node1" presStyleIdx="0" presStyleCnt="5"/>
      <dgm:spPr/>
    </dgm:pt>
    <dgm:pt modelId="{66E3D591-E5E7-4D6D-B927-ACE9A1FB6536}" type="pres">
      <dgm:prSet presAssocID="{008C903C-1485-4E03-950A-8773AF89065B}" presName="dummy" presStyleCnt="0"/>
      <dgm:spPr/>
    </dgm:pt>
    <dgm:pt modelId="{13F4BA5A-B49A-4C89-807B-F4AFC3EB147A}" type="pres">
      <dgm:prSet presAssocID="{008C903C-1485-4E03-950A-8773AF89065B}" presName="node" presStyleLbl="revTx" presStyleIdx="1" presStyleCnt="5">
        <dgm:presLayoutVars>
          <dgm:bulletEnabled val="1"/>
        </dgm:presLayoutVars>
      </dgm:prSet>
      <dgm:spPr/>
    </dgm:pt>
    <dgm:pt modelId="{4703751D-FA46-4F6B-9D2C-D1ECCA9F0AF0}" type="pres">
      <dgm:prSet presAssocID="{18ACD50C-C3D1-42E7-9944-8C8CD95CD6CF}" presName="sibTrans" presStyleLbl="node1" presStyleIdx="1" presStyleCnt="5"/>
      <dgm:spPr/>
    </dgm:pt>
    <dgm:pt modelId="{017B80A0-D4B4-4A60-9612-C32409F9482D}" type="pres">
      <dgm:prSet presAssocID="{01441108-AB77-47C9-ACD4-0FD92077945C}" presName="dummy" presStyleCnt="0"/>
      <dgm:spPr/>
    </dgm:pt>
    <dgm:pt modelId="{14EC6ECF-476F-4222-98C7-23401B2423CF}" type="pres">
      <dgm:prSet presAssocID="{01441108-AB77-47C9-ACD4-0FD92077945C}" presName="node" presStyleLbl="revTx" presStyleIdx="2" presStyleCnt="5">
        <dgm:presLayoutVars>
          <dgm:bulletEnabled val="1"/>
        </dgm:presLayoutVars>
      </dgm:prSet>
      <dgm:spPr/>
    </dgm:pt>
    <dgm:pt modelId="{372ABF6C-656A-4517-B39D-78B55DDB29CF}" type="pres">
      <dgm:prSet presAssocID="{4CD5AED3-6621-4A35-A9FE-C9E0D4308260}" presName="sibTrans" presStyleLbl="node1" presStyleIdx="2" presStyleCnt="5"/>
      <dgm:spPr/>
    </dgm:pt>
    <dgm:pt modelId="{78004518-3D11-4904-B535-40F4E2733A38}" type="pres">
      <dgm:prSet presAssocID="{49AD6AAA-7A6B-4B56-9167-488473FA72DC}" presName="dummy" presStyleCnt="0"/>
      <dgm:spPr/>
    </dgm:pt>
    <dgm:pt modelId="{6ED03746-AE02-455D-B237-300927E380F6}" type="pres">
      <dgm:prSet presAssocID="{49AD6AAA-7A6B-4B56-9167-488473FA72DC}" presName="node" presStyleLbl="revTx" presStyleIdx="3" presStyleCnt="5">
        <dgm:presLayoutVars>
          <dgm:bulletEnabled val="1"/>
        </dgm:presLayoutVars>
      </dgm:prSet>
      <dgm:spPr/>
    </dgm:pt>
    <dgm:pt modelId="{BA0D9AA9-2EA0-4B3C-9A55-612BA2C36C9E}" type="pres">
      <dgm:prSet presAssocID="{D153B189-B457-419C-A4F3-B1967BC1B89B}" presName="sibTrans" presStyleLbl="node1" presStyleIdx="3" presStyleCnt="5"/>
      <dgm:spPr/>
    </dgm:pt>
    <dgm:pt modelId="{F74C06F6-CACC-457D-88A3-6EEB66AD01FF}" type="pres">
      <dgm:prSet presAssocID="{7FEB207C-9C08-47D1-A2A5-2AD97F6A42BC}" presName="dummy" presStyleCnt="0"/>
      <dgm:spPr/>
    </dgm:pt>
    <dgm:pt modelId="{40DDE0B7-A9B2-4E6B-BF8D-20399A1899D3}" type="pres">
      <dgm:prSet presAssocID="{7FEB207C-9C08-47D1-A2A5-2AD97F6A42BC}" presName="node" presStyleLbl="revTx" presStyleIdx="4" presStyleCnt="5">
        <dgm:presLayoutVars>
          <dgm:bulletEnabled val="1"/>
        </dgm:presLayoutVars>
      </dgm:prSet>
      <dgm:spPr/>
    </dgm:pt>
    <dgm:pt modelId="{57C82260-5585-4BA8-BE29-9D022B34C85E}" type="pres">
      <dgm:prSet presAssocID="{46276019-8C3C-4BB2-8811-C060BA15C363}" presName="sibTrans" presStyleLbl="node1" presStyleIdx="4" presStyleCnt="5"/>
      <dgm:spPr/>
    </dgm:pt>
  </dgm:ptLst>
  <dgm:cxnLst>
    <dgm:cxn modelId="{82262101-A234-404B-90F2-BB96B8CA6111}" type="presOf" srcId="{02D3B612-EBB7-4AA3-AAA5-9990209E4242}" destId="{0C4871D6-ACF9-4D7C-92C9-CB9B3CFD2E5D}" srcOrd="0" destOrd="0" presId="urn:microsoft.com/office/officeart/2005/8/layout/cycle1"/>
    <dgm:cxn modelId="{6FAA310E-CF98-4073-AA3E-AC12AFB96A12}" srcId="{02D3B612-EBB7-4AA3-AAA5-9990209E4242}" destId="{49AD6AAA-7A6B-4B56-9167-488473FA72DC}" srcOrd="3" destOrd="0" parTransId="{99769207-68A9-4C8B-BB27-761C4D640BB8}" sibTransId="{D153B189-B457-419C-A4F3-B1967BC1B89B}"/>
    <dgm:cxn modelId="{43A8AF1B-3B5C-46A7-AA74-B448956633CF}" type="presOf" srcId="{01441108-AB77-47C9-ACD4-0FD92077945C}" destId="{14EC6ECF-476F-4222-98C7-23401B2423CF}" srcOrd="0" destOrd="0" presId="urn:microsoft.com/office/officeart/2005/8/layout/cycle1"/>
    <dgm:cxn modelId="{D0C24920-9BCF-4102-A94E-FB4DBC29524E}" type="presOf" srcId="{46276019-8C3C-4BB2-8811-C060BA15C363}" destId="{57C82260-5585-4BA8-BE29-9D022B34C85E}" srcOrd="0" destOrd="0" presId="urn:microsoft.com/office/officeart/2005/8/layout/cycle1"/>
    <dgm:cxn modelId="{3002CB36-91D4-46A3-909E-4946BECE9E86}" srcId="{02D3B612-EBB7-4AA3-AAA5-9990209E4242}" destId="{7FEB207C-9C08-47D1-A2A5-2AD97F6A42BC}" srcOrd="4" destOrd="0" parTransId="{D9281EAE-2B55-47F6-A192-CB3EE1061737}" sibTransId="{46276019-8C3C-4BB2-8811-C060BA15C363}"/>
    <dgm:cxn modelId="{84FED263-6B06-4DDD-A0CB-35674412061D}" type="presOf" srcId="{AD4C1EF2-0897-4A1B-AEDF-64CB8D5A5511}" destId="{C30F027D-F74D-4576-B6C3-EEF9FA4BCD8A}" srcOrd="0" destOrd="0" presId="urn:microsoft.com/office/officeart/2005/8/layout/cycle1"/>
    <dgm:cxn modelId="{9C432769-EC50-4C11-9C51-F6E5C494D6DD}" srcId="{02D3B612-EBB7-4AA3-AAA5-9990209E4242}" destId="{AD4C1EF2-0897-4A1B-AEDF-64CB8D5A5511}" srcOrd="0" destOrd="0" parTransId="{11D2372A-C1D9-424C-98E9-4D4650CB2D47}" sibTransId="{B986DFFB-5156-43D5-B351-C9CE5138C589}"/>
    <dgm:cxn modelId="{AD5FAC54-2F50-4628-8362-1FD5F7A84139}" type="presOf" srcId="{D153B189-B457-419C-A4F3-B1967BC1B89B}" destId="{BA0D9AA9-2EA0-4B3C-9A55-612BA2C36C9E}" srcOrd="0" destOrd="0" presId="urn:microsoft.com/office/officeart/2005/8/layout/cycle1"/>
    <dgm:cxn modelId="{AC458456-6FF6-466D-9936-D0A44F9E8523}" srcId="{02D3B612-EBB7-4AA3-AAA5-9990209E4242}" destId="{01441108-AB77-47C9-ACD4-0FD92077945C}" srcOrd="2" destOrd="0" parTransId="{2C6C2B74-8C7F-4165-A665-1C8E0395203F}" sibTransId="{4CD5AED3-6621-4A35-A9FE-C9E0D4308260}"/>
    <dgm:cxn modelId="{92E5D68A-089E-4BA7-A888-A4351A880629}" type="presOf" srcId="{49AD6AAA-7A6B-4B56-9167-488473FA72DC}" destId="{6ED03746-AE02-455D-B237-300927E380F6}" srcOrd="0" destOrd="0" presId="urn:microsoft.com/office/officeart/2005/8/layout/cycle1"/>
    <dgm:cxn modelId="{FF36A1A8-CAB3-4F04-A5C3-45B1D3F555D9}" type="presOf" srcId="{008C903C-1485-4E03-950A-8773AF89065B}" destId="{13F4BA5A-B49A-4C89-807B-F4AFC3EB147A}" srcOrd="0" destOrd="0" presId="urn:microsoft.com/office/officeart/2005/8/layout/cycle1"/>
    <dgm:cxn modelId="{6A4831B5-2E8A-4521-A595-B1591930D3EF}" type="presOf" srcId="{18ACD50C-C3D1-42E7-9944-8C8CD95CD6CF}" destId="{4703751D-FA46-4F6B-9D2C-D1ECCA9F0AF0}" srcOrd="0" destOrd="0" presId="urn:microsoft.com/office/officeart/2005/8/layout/cycle1"/>
    <dgm:cxn modelId="{6C5A36B7-E3D5-4F25-9556-DD6782E775D0}" type="presOf" srcId="{7FEB207C-9C08-47D1-A2A5-2AD97F6A42BC}" destId="{40DDE0B7-A9B2-4E6B-BF8D-20399A1899D3}" srcOrd="0" destOrd="0" presId="urn:microsoft.com/office/officeart/2005/8/layout/cycle1"/>
    <dgm:cxn modelId="{FEEE04D0-5F2E-4B85-9FBD-C0C0B7909CA8}" type="presOf" srcId="{B986DFFB-5156-43D5-B351-C9CE5138C589}" destId="{59333B81-2C66-468C-94CF-C68A169DE469}" srcOrd="0" destOrd="0" presId="urn:microsoft.com/office/officeart/2005/8/layout/cycle1"/>
    <dgm:cxn modelId="{CF08CFEA-161C-4F29-A97A-C1199301A72C}" type="presOf" srcId="{4CD5AED3-6621-4A35-A9FE-C9E0D4308260}" destId="{372ABF6C-656A-4517-B39D-78B55DDB29CF}" srcOrd="0" destOrd="0" presId="urn:microsoft.com/office/officeart/2005/8/layout/cycle1"/>
    <dgm:cxn modelId="{9FDDD4FA-2573-4A90-B577-0F7FDD824863}" srcId="{02D3B612-EBB7-4AA3-AAA5-9990209E4242}" destId="{008C903C-1485-4E03-950A-8773AF89065B}" srcOrd="1" destOrd="0" parTransId="{6EDA1DC6-6530-48C1-84A1-A97FC14A8788}" sibTransId="{18ACD50C-C3D1-42E7-9944-8C8CD95CD6CF}"/>
    <dgm:cxn modelId="{BEA69F51-B1CA-4BD9-8E9B-91AF302B8A8F}" type="presParOf" srcId="{0C4871D6-ACF9-4D7C-92C9-CB9B3CFD2E5D}" destId="{53D7D99B-DA26-4346-87CF-2FEB4F295595}" srcOrd="0" destOrd="0" presId="urn:microsoft.com/office/officeart/2005/8/layout/cycle1"/>
    <dgm:cxn modelId="{3B637102-7835-43A7-A87B-BB9CE170EC2F}" type="presParOf" srcId="{0C4871D6-ACF9-4D7C-92C9-CB9B3CFD2E5D}" destId="{C30F027D-F74D-4576-B6C3-EEF9FA4BCD8A}" srcOrd="1" destOrd="0" presId="urn:microsoft.com/office/officeart/2005/8/layout/cycle1"/>
    <dgm:cxn modelId="{498D0191-A806-4D15-8317-AEC638187AF9}" type="presParOf" srcId="{0C4871D6-ACF9-4D7C-92C9-CB9B3CFD2E5D}" destId="{59333B81-2C66-468C-94CF-C68A169DE469}" srcOrd="2" destOrd="0" presId="urn:microsoft.com/office/officeart/2005/8/layout/cycle1"/>
    <dgm:cxn modelId="{51B64BD2-B158-411D-9779-BBCB7FADE4F9}" type="presParOf" srcId="{0C4871D6-ACF9-4D7C-92C9-CB9B3CFD2E5D}" destId="{66E3D591-E5E7-4D6D-B927-ACE9A1FB6536}" srcOrd="3" destOrd="0" presId="urn:microsoft.com/office/officeart/2005/8/layout/cycle1"/>
    <dgm:cxn modelId="{047C4D7A-BDC8-49F4-90F9-A2DCB97FE3BF}" type="presParOf" srcId="{0C4871D6-ACF9-4D7C-92C9-CB9B3CFD2E5D}" destId="{13F4BA5A-B49A-4C89-807B-F4AFC3EB147A}" srcOrd="4" destOrd="0" presId="urn:microsoft.com/office/officeart/2005/8/layout/cycle1"/>
    <dgm:cxn modelId="{8BE7D3DB-9570-47AA-9B93-8BAE16512AE0}" type="presParOf" srcId="{0C4871D6-ACF9-4D7C-92C9-CB9B3CFD2E5D}" destId="{4703751D-FA46-4F6B-9D2C-D1ECCA9F0AF0}" srcOrd="5" destOrd="0" presId="urn:microsoft.com/office/officeart/2005/8/layout/cycle1"/>
    <dgm:cxn modelId="{BE5FCACB-5D21-4721-8F6A-F234B829C7E1}" type="presParOf" srcId="{0C4871D6-ACF9-4D7C-92C9-CB9B3CFD2E5D}" destId="{017B80A0-D4B4-4A60-9612-C32409F9482D}" srcOrd="6" destOrd="0" presId="urn:microsoft.com/office/officeart/2005/8/layout/cycle1"/>
    <dgm:cxn modelId="{71392323-0BCF-441E-B13F-7C971660A5DB}" type="presParOf" srcId="{0C4871D6-ACF9-4D7C-92C9-CB9B3CFD2E5D}" destId="{14EC6ECF-476F-4222-98C7-23401B2423CF}" srcOrd="7" destOrd="0" presId="urn:microsoft.com/office/officeart/2005/8/layout/cycle1"/>
    <dgm:cxn modelId="{C3166935-4AF0-4BD1-98D5-4318AF0157FE}" type="presParOf" srcId="{0C4871D6-ACF9-4D7C-92C9-CB9B3CFD2E5D}" destId="{372ABF6C-656A-4517-B39D-78B55DDB29CF}" srcOrd="8" destOrd="0" presId="urn:microsoft.com/office/officeart/2005/8/layout/cycle1"/>
    <dgm:cxn modelId="{5375CF8F-E9C7-49F0-A7B8-0C6CEB9CB7DB}" type="presParOf" srcId="{0C4871D6-ACF9-4D7C-92C9-CB9B3CFD2E5D}" destId="{78004518-3D11-4904-B535-40F4E2733A38}" srcOrd="9" destOrd="0" presId="urn:microsoft.com/office/officeart/2005/8/layout/cycle1"/>
    <dgm:cxn modelId="{9C9C3C08-99AA-4034-B1EB-FF0889C87956}" type="presParOf" srcId="{0C4871D6-ACF9-4D7C-92C9-CB9B3CFD2E5D}" destId="{6ED03746-AE02-455D-B237-300927E380F6}" srcOrd="10" destOrd="0" presId="urn:microsoft.com/office/officeart/2005/8/layout/cycle1"/>
    <dgm:cxn modelId="{D5D8EE49-37E4-4F4E-907A-AF48B5E3B28F}" type="presParOf" srcId="{0C4871D6-ACF9-4D7C-92C9-CB9B3CFD2E5D}" destId="{BA0D9AA9-2EA0-4B3C-9A55-612BA2C36C9E}" srcOrd="11" destOrd="0" presId="urn:microsoft.com/office/officeart/2005/8/layout/cycle1"/>
    <dgm:cxn modelId="{F09826A4-D579-4899-9B17-FEEA14065C54}" type="presParOf" srcId="{0C4871D6-ACF9-4D7C-92C9-CB9B3CFD2E5D}" destId="{F74C06F6-CACC-457D-88A3-6EEB66AD01FF}" srcOrd="12" destOrd="0" presId="urn:microsoft.com/office/officeart/2005/8/layout/cycle1"/>
    <dgm:cxn modelId="{3E6B5EF1-4A27-463F-9A56-5C17AA342CF0}" type="presParOf" srcId="{0C4871D6-ACF9-4D7C-92C9-CB9B3CFD2E5D}" destId="{40DDE0B7-A9B2-4E6B-BF8D-20399A1899D3}" srcOrd="13" destOrd="0" presId="urn:microsoft.com/office/officeart/2005/8/layout/cycle1"/>
    <dgm:cxn modelId="{F875E7EA-478C-41BE-884C-A392493F0DD4}" type="presParOf" srcId="{0C4871D6-ACF9-4D7C-92C9-CB9B3CFD2E5D}" destId="{57C82260-5585-4BA8-BE29-9D022B34C85E}" srcOrd="14"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F330B-A1D3-4149-8ACE-A660C19AC9DF}">
      <dsp:nvSpPr>
        <dsp:cNvPr id="0" name=""/>
        <dsp:cNvSpPr/>
      </dsp:nvSpPr>
      <dsp:spPr>
        <a:xfrm rot="5400000">
          <a:off x="283563" y="1446541"/>
          <a:ext cx="845230" cy="140644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ABA74-DA25-43E5-A5E9-5E54F3510B82}">
      <dsp:nvSpPr>
        <dsp:cNvPr id="0" name=""/>
        <dsp:cNvSpPr/>
      </dsp:nvSpPr>
      <dsp:spPr>
        <a:xfrm>
          <a:off x="142473" y="1866765"/>
          <a:ext cx="1269746" cy="111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a:t>Odokumenterade processer</a:t>
          </a:r>
        </a:p>
      </dsp:txBody>
      <dsp:txXfrm>
        <a:off x="142473" y="1866765"/>
        <a:ext cx="1269746" cy="1113007"/>
      </dsp:txXfrm>
    </dsp:sp>
    <dsp:sp modelId="{50E4224A-689B-40C3-8943-53A380FA3F6C}">
      <dsp:nvSpPr>
        <dsp:cNvPr id="0" name=""/>
        <dsp:cNvSpPr/>
      </dsp:nvSpPr>
      <dsp:spPr>
        <a:xfrm>
          <a:off x="1172645" y="1342997"/>
          <a:ext cx="239574" cy="2395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E6B8EC-26EE-4730-9A15-5164D3E9D2F1}">
      <dsp:nvSpPr>
        <dsp:cNvPr id="0" name=""/>
        <dsp:cNvSpPr/>
      </dsp:nvSpPr>
      <dsp:spPr>
        <a:xfrm rot="5400000">
          <a:off x="1837981" y="1061898"/>
          <a:ext cx="845230" cy="140644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088A5F-F8BA-4BD1-95CC-2D490B83FA94}">
      <dsp:nvSpPr>
        <dsp:cNvPr id="0" name=""/>
        <dsp:cNvSpPr/>
      </dsp:nvSpPr>
      <dsp:spPr>
        <a:xfrm>
          <a:off x="1696891" y="1482123"/>
          <a:ext cx="1269746" cy="111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a:t>Dokumenterade processer</a:t>
          </a:r>
        </a:p>
      </dsp:txBody>
      <dsp:txXfrm>
        <a:off x="1696891" y="1482123"/>
        <a:ext cx="1269746" cy="1113007"/>
      </dsp:txXfrm>
    </dsp:sp>
    <dsp:sp modelId="{96363FC4-E85E-430C-844D-DB3B9BD0AD9A}">
      <dsp:nvSpPr>
        <dsp:cNvPr id="0" name=""/>
        <dsp:cNvSpPr/>
      </dsp:nvSpPr>
      <dsp:spPr>
        <a:xfrm>
          <a:off x="2727063" y="958354"/>
          <a:ext cx="239574" cy="2395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558F07-38AA-4E51-96A3-0C7C50910429}">
      <dsp:nvSpPr>
        <dsp:cNvPr id="0" name=""/>
        <dsp:cNvSpPr/>
      </dsp:nvSpPr>
      <dsp:spPr>
        <a:xfrm rot="5400000">
          <a:off x="3392399" y="677256"/>
          <a:ext cx="845230" cy="140644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6DD3FD-C10E-4374-8612-02E348DAF6F1}">
      <dsp:nvSpPr>
        <dsp:cNvPr id="0" name=""/>
        <dsp:cNvSpPr/>
      </dsp:nvSpPr>
      <dsp:spPr>
        <a:xfrm>
          <a:off x="3251309" y="1097480"/>
          <a:ext cx="1269746" cy="111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a:t>Optimerade processer</a:t>
          </a:r>
        </a:p>
      </dsp:txBody>
      <dsp:txXfrm>
        <a:off x="3251309" y="1097480"/>
        <a:ext cx="1269746" cy="1113007"/>
      </dsp:txXfrm>
    </dsp:sp>
    <dsp:sp modelId="{A7722864-624A-4829-B65C-122AE194D942}">
      <dsp:nvSpPr>
        <dsp:cNvPr id="0" name=""/>
        <dsp:cNvSpPr/>
      </dsp:nvSpPr>
      <dsp:spPr>
        <a:xfrm>
          <a:off x="4281481" y="573712"/>
          <a:ext cx="239574" cy="2395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D5C3D-7A8F-4D48-A127-D46623C2B783}">
      <dsp:nvSpPr>
        <dsp:cNvPr id="0" name=""/>
        <dsp:cNvSpPr/>
      </dsp:nvSpPr>
      <dsp:spPr>
        <a:xfrm rot="5400000">
          <a:off x="4946817" y="292614"/>
          <a:ext cx="845230" cy="140644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8AB8E7-1295-4C04-B353-EB21CF0FFF61}">
      <dsp:nvSpPr>
        <dsp:cNvPr id="0" name=""/>
        <dsp:cNvSpPr/>
      </dsp:nvSpPr>
      <dsp:spPr>
        <a:xfrm>
          <a:off x="4805727" y="712838"/>
          <a:ext cx="1269746" cy="111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a:t>Automatiserade processer</a:t>
          </a:r>
        </a:p>
      </dsp:txBody>
      <dsp:txXfrm>
        <a:off x="4805727" y="712838"/>
        <a:ext cx="1269746" cy="1113007"/>
      </dsp:txXfrm>
    </dsp:sp>
    <dsp:sp modelId="{1699A39C-F03F-493A-A792-328FF81DA2A6}">
      <dsp:nvSpPr>
        <dsp:cNvPr id="0" name=""/>
        <dsp:cNvSpPr/>
      </dsp:nvSpPr>
      <dsp:spPr>
        <a:xfrm>
          <a:off x="5835899" y="189070"/>
          <a:ext cx="239574" cy="2395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04D00A-FEA5-4C89-A66C-67363DDBECA2}">
      <dsp:nvSpPr>
        <dsp:cNvPr id="0" name=""/>
        <dsp:cNvSpPr/>
      </dsp:nvSpPr>
      <dsp:spPr>
        <a:xfrm rot="5400000">
          <a:off x="6501235" y="-92027"/>
          <a:ext cx="845230" cy="140644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7A4DE-67A9-4815-8D9B-36E279A4447D}">
      <dsp:nvSpPr>
        <dsp:cNvPr id="0" name=""/>
        <dsp:cNvSpPr/>
      </dsp:nvSpPr>
      <dsp:spPr>
        <a:xfrm>
          <a:off x="6360145" y="328196"/>
          <a:ext cx="1269746" cy="111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a:t>Optimerade beslutsprocesser</a:t>
          </a:r>
        </a:p>
      </dsp:txBody>
      <dsp:txXfrm>
        <a:off x="6360145" y="328196"/>
        <a:ext cx="1269746" cy="1113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F330B-A1D3-4149-8ACE-A660C19AC9DF}">
      <dsp:nvSpPr>
        <dsp:cNvPr id="0" name=""/>
        <dsp:cNvSpPr/>
      </dsp:nvSpPr>
      <dsp:spPr>
        <a:xfrm rot="5400000">
          <a:off x="283563" y="1446541"/>
          <a:ext cx="845230" cy="140644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ABA74-DA25-43E5-A5E9-5E54F3510B82}">
      <dsp:nvSpPr>
        <dsp:cNvPr id="0" name=""/>
        <dsp:cNvSpPr/>
      </dsp:nvSpPr>
      <dsp:spPr>
        <a:xfrm>
          <a:off x="142473" y="1866765"/>
          <a:ext cx="1269746" cy="111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a:t>Odokumenterade processer</a:t>
          </a:r>
        </a:p>
      </dsp:txBody>
      <dsp:txXfrm>
        <a:off x="142473" y="1866765"/>
        <a:ext cx="1269746" cy="1113007"/>
      </dsp:txXfrm>
    </dsp:sp>
    <dsp:sp modelId="{50E4224A-689B-40C3-8943-53A380FA3F6C}">
      <dsp:nvSpPr>
        <dsp:cNvPr id="0" name=""/>
        <dsp:cNvSpPr/>
      </dsp:nvSpPr>
      <dsp:spPr>
        <a:xfrm>
          <a:off x="1172645" y="1342997"/>
          <a:ext cx="239574" cy="2395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E6B8EC-26EE-4730-9A15-5164D3E9D2F1}">
      <dsp:nvSpPr>
        <dsp:cNvPr id="0" name=""/>
        <dsp:cNvSpPr/>
      </dsp:nvSpPr>
      <dsp:spPr>
        <a:xfrm rot="5400000">
          <a:off x="1837981" y="1061898"/>
          <a:ext cx="845230" cy="140644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088A5F-F8BA-4BD1-95CC-2D490B83FA94}">
      <dsp:nvSpPr>
        <dsp:cNvPr id="0" name=""/>
        <dsp:cNvSpPr/>
      </dsp:nvSpPr>
      <dsp:spPr>
        <a:xfrm>
          <a:off x="1696891" y="1482123"/>
          <a:ext cx="1269746" cy="111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a:t>Dokumenterade processer</a:t>
          </a:r>
        </a:p>
      </dsp:txBody>
      <dsp:txXfrm>
        <a:off x="1696891" y="1482123"/>
        <a:ext cx="1269746" cy="1113007"/>
      </dsp:txXfrm>
    </dsp:sp>
    <dsp:sp modelId="{96363FC4-E85E-430C-844D-DB3B9BD0AD9A}">
      <dsp:nvSpPr>
        <dsp:cNvPr id="0" name=""/>
        <dsp:cNvSpPr/>
      </dsp:nvSpPr>
      <dsp:spPr>
        <a:xfrm>
          <a:off x="2727063" y="958354"/>
          <a:ext cx="239574" cy="2395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558F07-38AA-4E51-96A3-0C7C50910429}">
      <dsp:nvSpPr>
        <dsp:cNvPr id="0" name=""/>
        <dsp:cNvSpPr/>
      </dsp:nvSpPr>
      <dsp:spPr>
        <a:xfrm rot="5400000">
          <a:off x="3392399" y="677256"/>
          <a:ext cx="845230" cy="140644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6DD3FD-C10E-4374-8612-02E348DAF6F1}">
      <dsp:nvSpPr>
        <dsp:cNvPr id="0" name=""/>
        <dsp:cNvSpPr/>
      </dsp:nvSpPr>
      <dsp:spPr>
        <a:xfrm>
          <a:off x="3251309" y="1097480"/>
          <a:ext cx="1269746" cy="111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a:t>Optimerade processer</a:t>
          </a:r>
        </a:p>
      </dsp:txBody>
      <dsp:txXfrm>
        <a:off x="3251309" y="1097480"/>
        <a:ext cx="1269746" cy="1113007"/>
      </dsp:txXfrm>
    </dsp:sp>
    <dsp:sp modelId="{A7722864-624A-4829-B65C-122AE194D942}">
      <dsp:nvSpPr>
        <dsp:cNvPr id="0" name=""/>
        <dsp:cNvSpPr/>
      </dsp:nvSpPr>
      <dsp:spPr>
        <a:xfrm>
          <a:off x="4281481" y="573712"/>
          <a:ext cx="239574" cy="2395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D5C3D-7A8F-4D48-A127-D46623C2B783}">
      <dsp:nvSpPr>
        <dsp:cNvPr id="0" name=""/>
        <dsp:cNvSpPr/>
      </dsp:nvSpPr>
      <dsp:spPr>
        <a:xfrm rot="5400000">
          <a:off x="4946817" y="292614"/>
          <a:ext cx="845230" cy="140644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8AB8E7-1295-4C04-B353-EB21CF0FFF61}">
      <dsp:nvSpPr>
        <dsp:cNvPr id="0" name=""/>
        <dsp:cNvSpPr/>
      </dsp:nvSpPr>
      <dsp:spPr>
        <a:xfrm>
          <a:off x="4805727" y="712838"/>
          <a:ext cx="1269746" cy="111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a:t>Automatiserade processer</a:t>
          </a:r>
        </a:p>
      </dsp:txBody>
      <dsp:txXfrm>
        <a:off x="4805727" y="712838"/>
        <a:ext cx="1269746" cy="1113007"/>
      </dsp:txXfrm>
    </dsp:sp>
    <dsp:sp modelId="{1699A39C-F03F-493A-A792-328FF81DA2A6}">
      <dsp:nvSpPr>
        <dsp:cNvPr id="0" name=""/>
        <dsp:cNvSpPr/>
      </dsp:nvSpPr>
      <dsp:spPr>
        <a:xfrm>
          <a:off x="5835899" y="189070"/>
          <a:ext cx="239574" cy="23957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04D00A-FEA5-4C89-A66C-67363DDBECA2}">
      <dsp:nvSpPr>
        <dsp:cNvPr id="0" name=""/>
        <dsp:cNvSpPr/>
      </dsp:nvSpPr>
      <dsp:spPr>
        <a:xfrm rot="5400000">
          <a:off x="6501235" y="-92027"/>
          <a:ext cx="845230" cy="1406445"/>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7A4DE-67A9-4815-8D9B-36E279A4447D}">
      <dsp:nvSpPr>
        <dsp:cNvPr id="0" name=""/>
        <dsp:cNvSpPr/>
      </dsp:nvSpPr>
      <dsp:spPr>
        <a:xfrm>
          <a:off x="6360145" y="328196"/>
          <a:ext cx="1269746" cy="111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sv-SE" sz="1200" kern="1200" dirty="0"/>
            <a:t>Optimerade beslutsprocesser</a:t>
          </a:r>
        </a:p>
      </dsp:txBody>
      <dsp:txXfrm>
        <a:off x="6360145" y="328196"/>
        <a:ext cx="1269746" cy="1113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3BFAF-3CBC-44D8-8146-B20FC0DCB0CA}">
      <dsp:nvSpPr>
        <dsp:cNvPr id="0" name=""/>
        <dsp:cNvSpPr/>
      </dsp:nvSpPr>
      <dsp:spPr>
        <a:xfrm>
          <a:off x="1950" y="0"/>
          <a:ext cx="2375852" cy="69468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marL="0" lvl="0" indent="0" algn="ctr" defTabSz="1911350">
            <a:lnSpc>
              <a:spcPct val="90000"/>
            </a:lnSpc>
            <a:spcBef>
              <a:spcPct val="0"/>
            </a:spcBef>
            <a:spcAft>
              <a:spcPct val="35000"/>
            </a:spcAft>
            <a:buNone/>
          </a:pPr>
          <a:r>
            <a:rPr lang="sv-SE" sz="4300" kern="1200" dirty="0"/>
            <a:t>.    .</a:t>
          </a:r>
        </a:p>
      </dsp:txBody>
      <dsp:txXfrm>
        <a:off x="349291" y="0"/>
        <a:ext cx="1681171" cy="694681"/>
      </dsp:txXfrm>
    </dsp:sp>
    <dsp:sp modelId="{7556DFA8-F0E9-45A1-BAE5-FF234BE66652}">
      <dsp:nvSpPr>
        <dsp:cNvPr id="0" name=""/>
        <dsp:cNvSpPr/>
      </dsp:nvSpPr>
      <dsp:spPr>
        <a:xfrm>
          <a:off x="2140217" y="0"/>
          <a:ext cx="2375852" cy="69468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marL="0" lvl="0" indent="0" algn="ctr" defTabSz="1911350">
            <a:lnSpc>
              <a:spcPct val="90000"/>
            </a:lnSpc>
            <a:spcBef>
              <a:spcPct val="0"/>
            </a:spcBef>
            <a:spcAft>
              <a:spcPct val="35000"/>
            </a:spcAft>
            <a:buNone/>
          </a:pPr>
          <a:r>
            <a:rPr lang="sv-SE" sz="4300" kern="1200" dirty="0"/>
            <a:t>.    .</a:t>
          </a:r>
        </a:p>
      </dsp:txBody>
      <dsp:txXfrm>
        <a:off x="2487558" y="0"/>
        <a:ext cx="1681171" cy="694681"/>
      </dsp:txXfrm>
    </dsp:sp>
    <dsp:sp modelId="{9435282B-0E22-4AA8-844D-A121BCCE11BF}">
      <dsp:nvSpPr>
        <dsp:cNvPr id="0" name=""/>
        <dsp:cNvSpPr/>
      </dsp:nvSpPr>
      <dsp:spPr>
        <a:xfrm>
          <a:off x="4278485" y="0"/>
          <a:ext cx="2375852" cy="69468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marL="0" lvl="0" indent="0" algn="ctr" defTabSz="1911350">
            <a:lnSpc>
              <a:spcPct val="90000"/>
            </a:lnSpc>
            <a:spcBef>
              <a:spcPct val="0"/>
            </a:spcBef>
            <a:spcAft>
              <a:spcPct val="35000"/>
            </a:spcAft>
            <a:buNone/>
          </a:pPr>
          <a:r>
            <a:rPr lang="sv-SE" sz="4300" kern="1200" dirty="0"/>
            <a:t>.    .</a:t>
          </a:r>
        </a:p>
      </dsp:txBody>
      <dsp:txXfrm>
        <a:off x="4625826" y="0"/>
        <a:ext cx="1681171" cy="6946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3BFAF-3CBC-44D8-8146-B20FC0DCB0CA}">
      <dsp:nvSpPr>
        <dsp:cNvPr id="0" name=""/>
        <dsp:cNvSpPr/>
      </dsp:nvSpPr>
      <dsp:spPr>
        <a:xfrm>
          <a:off x="1950" y="0"/>
          <a:ext cx="2375852" cy="69468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marL="0" lvl="0" indent="0" algn="ctr" defTabSz="1911350">
            <a:lnSpc>
              <a:spcPct val="90000"/>
            </a:lnSpc>
            <a:spcBef>
              <a:spcPct val="0"/>
            </a:spcBef>
            <a:spcAft>
              <a:spcPct val="35000"/>
            </a:spcAft>
            <a:buNone/>
          </a:pPr>
          <a:r>
            <a:rPr lang="sv-SE" sz="4300" kern="1200" dirty="0"/>
            <a:t>.    .</a:t>
          </a:r>
        </a:p>
      </dsp:txBody>
      <dsp:txXfrm>
        <a:off x="349291" y="0"/>
        <a:ext cx="1681171" cy="694681"/>
      </dsp:txXfrm>
    </dsp:sp>
    <dsp:sp modelId="{7556DFA8-F0E9-45A1-BAE5-FF234BE66652}">
      <dsp:nvSpPr>
        <dsp:cNvPr id="0" name=""/>
        <dsp:cNvSpPr/>
      </dsp:nvSpPr>
      <dsp:spPr>
        <a:xfrm>
          <a:off x="2140217" y="0"/>
          <a:ext cx="2375852" cy="69468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marL="0" lvl="0" indent="0" algn="ctr" defTabSz="1911350">
            <a:lnSpc>
              <a:spcPct val="90000"/>
            </a:lnSpc>
            <a:spcBef>
              <a:spcPct val="0"/>
            </a:spcBef>
            <a:spcAft>
              <a:spcPct val="35000"/>
            </a:spcAft>
            <a:buNone/>
          </a:pPr>
          <a:r>
            <a:rPr lang="sv-SE" sz="4300" kern="1200" dirty="0"/>
            <a:t>.    .</a:t>
          </a:r>
        </a:p>
      </dsp:txBody>
      <dsp:txXfrm>
        <a:off x="2487558" y="0"/>
        <a:ext cx="1681171" cy="694681"/>
      </dsp:txXfrm>
    </dsp:sp>
    <dsp:sp modelId="{9435282B-0E22-4AA8-844D-A121BCCE11BF}">
      <dsp:nvSpPr>
        <dsp:cNvPr id="0" name=""/>
        <dsp:cNvSpPr/>
      </dsp:nvSpPr>
      <dsp:spPr>
        <a:xfrm>
          <a:off x="4278485" y="0"/>
          <a:ext cx="2375852" cy="69468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2" tIns="57341" rIns="57341" bIns="57341" numCol="1" spcCol="1270" anchor="ctr" anchorCtr="0">
          <a:noAutofit/>
        </a:bodyPr>
        <a:lstStyle/>
        <a:p>
          <a:pPr marL="0" lvl="0" indent="0" algn="ctr" defTabSz="1911350">
            <a:lnSpc>
              <a:spcPct val="90000"/>
            </a:lnSpc>
            <a:spcBef>
              <a:spcPct val="0"/>
            </a:spcBef>
            <a:spcAft>
              <a:spcPct val="35000"/>
            </a:spcAft>
            <a:buNone/>
          </a:pPr>
          <a:r>
            <a:rPr lang="sv-SE" sz="4300" kern="1200" dirty="0"/>
            <a:t>.    .</a:t>
          </a:r>
        </a:p>
      </dsp:txBody>
      <dsp:txXfrm>
        <a:off x="4625826" y="0"/>
        <a:ext cx="1681171" cy="6946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F027D-F74D-4576-B6C3-EEF9FA4BCD8A}">
      <dsp:nvSpPr>
        <dsp:cNvPr id="0" name=""/>
        <dsp:cNvSpPr/>
      </dsp:nvSpPr>
      <dsp:spPr>
        <a:xfrm>
          <a:off x="3030418" y="64069"/>
          <a:ext cx="1018660" cy="101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dirty="0"/>
            <a:t>Samla in tidrapporter </a:t>
          </a:r>
        </a:p>
      </dsp:txBody>
      <dsp:txXfrm>
        <a:off x="3030418" y="64069"/>
        <a:ext cx="1018660" cy="1018660"/>
      </dsp:txXfrm>
    </dsp:sp>
    <dsp:sp modelId="{59333B81-2C66-468C-94CF-C68A169DE469}">
      <dsp:nvSpPr>
        <dsp:cNvPr id="0" name=""/>
        <dsp:cNvSpPr/>
      </dsp:nvSpPr>
      <dsp:spPr>
        <a:xfrm>
          <a:off x="1235989" y="-133"/>
          <a:ext cx="2877292" cy="2877292"/>
        </a:xfrm>
        <a:prstGeom prst="circularArrow">
          <a:avLst>
            <a:gd name="adj1" fmla="val 6904"/>
            <a:gd name="adj2" fmla="val 465480"/>
            <a:gd name="adj3" fmla="val 548878"/>
            <a:gd name="adj4" fmla="val 20585642"/>
            <a:gd name="adj5" fmla="val 8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F4BA5A-B49A-4C89-807B-F4AFC3EB147A}">
      <dsp:nvSpPr>
        <dsp:cNvPr id="0" name=""/>
        <dsp:cNvSpPr/>
      </dsp:nvSpPr>
      <dsp:spPr>
        <a:xfrm>
          <a:off x="3030418" y="1794295"/>
          <a:ext cx="1018660" cy="101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dirty="0"/>
            <a:t>Kontrollera så att rätt tid läggs på respektive brukare</a:t>
          </a:r>
        </a:p>
      </dsp:txBody>
      <dsp:txXfrm>
        <a:off x="3030418" y="1794295"/>
        <a:ext cx="1018660" cy="1018660"/>
      </dsp:txXfrm>
    </dsp:sp>
    <dsp:sp modelId="{4703751D-FA46-4F6B-9D2C-D1ECCA9F0AF0}">
      <dsp:nvSpPr>
        <dsp:cNvPr id="0" name=""/>
        <dsp:cNvSpPr/>
      </dsp:nvSpPr>
      <dsp:spPr>
        <a:xfrm>
          <a:off x="1152087" y="-77043"/>
          <a:ext cx="2877292" cy="2877292"/>
        </a:xfrm>
        <a:prstGeom prst="circularArrow">
          <a:avLst>
            <a:gd name="adj1" fmla="val 6904"/>
            <a:gd name="adj2" fmla="val 465480"/>
            <a:gd name="adj3" fmla="val 5948878"/>
            <a:gd name="adj4" fmla="val 4385642"/>
            <a:gd name="adj5" fmla="val 8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C6ECF-476F-4222-98C7-23401B2423CF}">
      <dsp:nvSpPr>
        <dsp:cNvPr id="0" name=""/>
        <dsp:cNvSpPr/>
      </dsp:nvSpPr>
      <dsp:spPr>
        <a:xfrm>
          <a:off x="1300192" y="1794295"/>
          <a:ext cx="1018660" cy="101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dirty="0"/>
            <a:t>Skapa underlag för faktura och bokföring</a:t>
          </a:r>
        </a:p>
      </dsp:txBody>
      <dsp:txXfrm>
        <a:off x="1300192" y="1794295"/>
        <a:ext cx="1018660" cy="1018660"/>
      </dsp:txXfrm>
    </dsp:sp>
    <dsp:sp modelId="{372ABF6C-656A-4517-B39D-78B55DDB29CF}">
      <dsp:nvSpPr>
        <dsp:cNvPr id="0" name=""/>
        <dsp:cNvSpPr/>
      </dsp:nvSpPr>
      <dsp:spPr>
        <a:xfrm>
          <a:off x="1235989" y="-133"/>
          <a:ext cx="2877292" cy="2877292"/>
        </a:xfrm>
        <a:prstGeom prst="circularArrow">
          <a:avLst>
            <a:gd name="adj1" fmla="val 6904"/>
            <a:gd name="adj2" fmla="val 465480"/>
            <a:gd name="adj3" fmla="val 11348878"/>
            <a:gd name="adj4" fmla="val 9785642"/>
            <a:gd name="adj5" fmla="val 8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E9C27-425D-4B9B-A9B1-BA5EADDD0FF0}">
      <dsp:nvSpPr>
        <dsp:cNvPr id="0" name=""/>
        <dsp:cNvSpPr/>
      </dsp:nvSpPr>
      <dsp:spPr>
        <a:xfrm>
          <a:off x="1300192" y="64069"/>
          <a:ext cx="1018660" cy="101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dirty="0"/>
            <a:t>Bokför faktura</a:t>
          </a:r>
        </a:p>
      </dsp:txBody>
      <dsp:txXfrm>
        <a:off x="1300192" y="64069"/>
        <a:ext cx="1018660" cy="1018660"/>
      </dsp:txXfrm>
    </dsp:sp>
    <dsp:sp modelId="{4A44467D-1FC7-480C-8106-B2A55B041237}">
      <dsp:nvSpPr>
        <dsp:cNvPr id="0" name=""/>
        <dsp:cNvSpPr/>
      </dsp:nvSpPr>
      <dsp:spPr>
        <a:xfrm>
          <a:off x="1235989" y="-133"/>
          <a:ext cx="2877292" cy="2877292"/>
        </a:xfrm>
        <a:prstGeom prst="circularArrow">
          <a:avLst>
            <a:gd name="adj1" fmla="val 6904"/>
            <a:gd name="adj2" fmla="val 465480"/>
            <a:gd name="adj3" fmla="val 16748878"/>
            <a:gd name="adj4" fmla="val 15185642"/>
            <a:gd name="adj5" fmla="val 805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F027D-F74D-4576-B6C3-EEF9FA4BCD8A}">
      <dsp:nvSpPr>
        <dsp:cNvPr id="0" name=""/>
        <dsp:cNvSpPr/>
      </dsp:nvSpPr>
      <dsp:spPr>
        <a:xfrm>
          <a:off x="2542468" y="21151"/>
          <a:ext cx="724932" cy="724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v-SE" sz="900" kern="1200" dirty="0"/>
            <a:t>Samla in tid på aktivitet för respektive brukare </a:t>
          </a:r>
        </a:p>
      </dsp:txBody>
      <dsp:txXfrm>
        <a:off x="2542468" y="21151"/>
        <a:ext cx="724932" cy="724932"/>
      </dsp:txXfrm>
    </dsp:sp>
    <dsp:sp modelId="{59333B81-2C66-468C-94CF-C68A169DE469}">
      <dsp:nvSpPr>
        <dsp:cNvPr id="0" name=""/>
        <dsp:cNvSpPr/>
      </dsp:nvSpPr>
      <dsp:spPr>
        <a:xfrm>
          <a:off x="837405" y="208"/>
          <a:ext cx="2717677" cy="2717677"/>
        </a:xfrm>
        <a:prstGeom prst="circularArrow">
          <a:avLst>
            <a:gd name="adj1" fmla="val 5202"/>
            <a:gd name="adj2" fmla="val 336016"/>
            <a:gd name="adj3" fmla="val 21292825"/>
            <a:gd name="adj4" fmla="val 19766604"/>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F4BA5A-B49A-4C89-807B-F4AFC3EB147A}">
      <dsp:nvSpPr>
        <dsp:cNvPr id="0" name=""/>
        <dsp:cNvSpPr/>
      </dsp:nvSpPr>
      <dsp:spPr>
        <a:xfrm>
          <a:off x="2980463" y="1369162"/>
          <a:ext cx="724932" cy="724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v-SE" sz="900" kern="1200" dirty="0"/>
            <a:t>Kontrollera mot regler för ersättning</a:t>
          </a:r>
        </a:p>
      </dsp:txBody>
      <dsp:txXfrm>
        <a:off x="2980463" y="1369162"/>
        <a:ext cx="724932" cy="724932"/>
      </dsp:txXfrm>
    </dsp:sp>
    <dsp:sp modelId="{4703751D-FA46-4F6B-9D2C-D1ECCA9F0AF0}">
      <dsp:nvSpPr>
        <dsp:cNvPr id="0" name=""/>
        <dsp:cNvSpPr/>
      </dsp:nvSpPr>
      <dsp:spPr>
        <a:xfrm>
          <a:off x="837405" y="208"/>
          <a:ext cx="2717677" cy="2717677"/>
        </a:xfrm>
        <a:prstGeom prst="circularArrow">
          <a:avLst>
            <a:gd name="adj1" fmla="val 5202"/>
            <a:gd name="adj2" fmla="val 336016"/>
            <a:gd name="adj3" fmla="val 4014266"/>
            <a:gd name="adj4" fmla="val 2253830"/>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C6ECF-476F-4222-98C7-23401B2423CF}">
      <dsp:nvSpPr>
        <dsp:cNvPr id="0" name=""/>
        <dsp:cNvSpPr/>
      </dsp:nvSpPr>
      <dsp:spPr>
        <a:xfrm>
          <a:off x="1833777" y="2202278"/>
          <a:ext cx="724932" cy="724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v-SE" sz="900" kern="1200" dirty="0"/>
            <a:t>Skapa underlag för internfaktura</a:t>
          </a:r>
        </a:p>
      </dsp:txBody>
      <dsp:txXfrm>
        <a:off x="1833777" y="2202278"/>
        <a:ext cx="724932" cy="724932"/>
      </dsp:txXfrm>
    </dsp:sp>
    <dsp:sp modelId="{372ABF6C-656A-4517-B39D-78B55DDB29CF}">
      <dsp:nvSpPr>
        <dsp:cNvPr id="0" name=""/>
        <dsp:cNvSpPr/>
      </dsp:nvSpPr>
      <dsp:spPr>
        <a:xfrm>
          <a:off x="837405" y="208"/>
          <a:ext cx="2717677" cy="2717677"/>
        </a:xfrm>
        <a:prstGeom prst="circularArrow">
          <a:avLst>
            <a:gd name="adj1" fmla="val 5202"/>
            <a:gd name="adj2" fmla="val 336016"/>
            <a:gd name="adj3" fmla="val 8210155"/>
            <a:gd name="adj4" fmla="val 644971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D03746-AE02-455D-B237-300927E380F6}">
      <dsp:nvSpPr>
        <dsp:cNvPr id="0" name=""/>
        <dsp:cNvSpPr/>
      </dsp:nvSpPr>
      <dsp:spPr>
        <a:xfrm>
          <a:off x="687092" y="1369162"/>
          <a:ext cx="724932" cy="724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v-SE" sz="900" kern="1200" dirty="0"/>
            <a:t>Skapa underlag för ersättningar till brukare</a:t>
          </a:r>
        </a:p>
      </dsp:txBody>
      <dsp:txXfrm>
        <a:off x="687092" y="1369162"/>
        <a:ext cx="724932" cy="724932"/>
      </dsp:txXfrm>
    </dsp:sp>
    <dsp:sp modelId="{BA0D9AA9-2EA0-4B3C-9A55-612BA2C36C9E}">
      <dsp:nvSpPr>
        <dsp:cNvPr id="0" name=""/>
        <dsp:cNvSpPr/>
      </dsp:nvSpPr>
      <dsp:spPr>
        <a:xfrm>
          <a:off x="837405" y="208"/>
          <a:ext cx="2717677" cy="2717677"/>
        </a:xfrm>
        <a:prstGeom prst="circularArrow">
          <a:avLst>
            <a:gd name="adj1" fmla="val 5202"/>
            <a:gd name="adj2" fmla="val 336016"/>
            <a:gd name="adj3" fmla="val 12297380"/>
            <a:gd name="adj4" fmla="val 10771160"/>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DDE0B7-A9B2-4E6B-BF8D-20399A1899D3}">
      <dsp:nvSpPr>
        <dsp:cNvPr id="0" name=""/>
        <dsp:cNvSpPr/>
      </dsp:nvSpPr>
      <dsp:spPr>
        <a:xfrm>
          <a:off x="1125087" y="21151"/>
          <a:ext cx="724932" cy="724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sv-SE" sz="900" kern="1200" dirty="0"/>
            <a:t>Bokför och skapa utbetalningar för HAB</a:t>
          </a:r>
        </a:p>
      </dsp:txBody>
      <dsp:txXfrm>
        <a:off x="1125087" y="21151"/>
        <a:ext cx="724932" cy="724932"/>
      </dsp:txXfrm>
    </dsp:sp>
    <dsp:sp modelId="{57C82260-5585-4BA8-BE29-9D022B34C85E}">
      <dsp:nvSpPr>
        <dsp:cNvPr id="0" name=""/>
        <dsp:cNvSpPr/>
      </dsp:nvSpPr>
      <dsp:spPr>
        <a:xfrm>
          <a:off x="837405" y="208"/>
          <a:ext cx="2717677" cy="2717677"/>
        </a:xfrm>
        <a:prstGeom prst="circularArrow">
          <a:avLst>
            <a:gd name="adj1" fmla="val 5202"/>
            <a:gd name="adj2" fmla="val 336016"/>
            <a:gd name="adj3" fmla="val 16865256"/>
            <a:gd name="adj4" fmla="val 1519872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242" cy="498062"/>
          </a:xfrm>
          <a:prstGeom prst="rect">
            <a:avLst/>
          </a:prstGeom>
        </p:spPr>
        <p:txBody>
          <a:bodyPr vert="horz" lIns="90699" tIns="45350" rIns="90699" bIns="45350" rtlCol="0"/>
          <a:lstStyle>
            <a:lvl1pPr algn="l">
              <a:defRPr sz="1200"/>
            </a:lvl1pPr>
          </a:lstStyle>
          <a:p>
            <a:endParaRPr lang="sv-SE"/>
          </a:p>
        </p:txBody>
      </p:sp>
      <p:sp>
        <p:nvSpPr>
          <p:cNvPr id="3" name="Platshållare för datum 2"/>
          <p:cNvSpPr>
            <a:spLocks noGrp="1"/>
          </p:cNvSpPr>
          <p:nvPr>
            <p:ph type="dt" idx="1"/>
          </p:nvPr>
        </p:nvSpPr>
        <p:spPr>
          <a:xfrm>
            <a:off x="3851442" y="0"/>
            <a:ext cx="2946242" cy="498062"/>
          </a:xfrm>
          <a:prstGeom prst="rect">
            <a:avLst/>
          </a:prstGeom>
        </p:spPr>
        <p:txBody>
          <a:bodyPr vert="horz" lIns="90699" tIns="45350" rIns="90699" bIns="45350" rtlCol="0"/>
          <a:lstStyle>
            <a:lvl1pPr algn="r">
              <a:defRPr sz="1200"/>
            </a:lvl1pPr>
          </a:lstStyle>
          <a:p>
            <a:fld id="{DB23E407-47A6-4B02-A524-357CA88EE840}" type="datetimeFigureOut">
              <a:rPr lang="sv-SE" smtClean="0"/>
              <a:t>2022-05-17</a:t>
            </a:fld>
            <a:endParaRPr lang="sv-SE"/>
          </a:p>
        </p:txBody>
      </p:sp>
      <p:sp>
        <p:nvSpPr>
          <p:cNvPr id="4" name="Platshållare för bildobjekt 3"/>
          <p:cNvSpPr>
            <a:spLocks noGrp="1" noRot="1" noChangeAspect="1"/>
          </p:cNvSpPr>
          <p:nvPr>
            <p:ph type="sldImg" idx="2"/>
          </p:nvPr>
        </p:nvSpPr>
        <p:spPr>
          <a:xfrm>
            <a:off x="420688" y="1241425"/>
            <a:ext cx="5957887" cy="3351213"/>
          </a:xfrm>
          <a:prstGeom prst="rect">
            <a:avLst/>
          </a:prstGeom>
          <a:noFill/>
          <a:ln w="12700">
            <a:solidFill>
              <a:prstClr val="black"/>
            </a:solidFill>
          </a:ln>
        </p:spPr>
        <p:txBody>
          <a:bodyPr vert="horz" lIns="90699" tIns="45350" rIns="90699" bIns="45350" rtlCol="0" anchor="ctr"/>
          <a:lstStyle/>
          <a:p>
            <a:endParaRPr lang="sv-SE"/>
          </a:p>
        </p:txBody>
      </p:sp>
      <p:sp>
        <p:nvSpPr>
          <p:cNvPr id="5" name="Platshållare för anteckningar 4"/>
          <p:cNvSpPr>
            <a:spLocks noGrp="1"/>
          </p:cNvSpPr>
          <p:nvPr>
            <p:ph type="body" sz="quarter" idx="3"/>
          </p:nvPr>
        </p:nvSpPr>
        <p:spPr>
          <a:xfrm>
            <a:off x="679295" y="4779508"/>
            <a:ext cx="5440674" cy="3909078"/>
          </a:xfrm>
          <a:prstGeom prst="rect">
            <a:avLst/>
          </a:prstGeom>
        </p:spPr>
        <p:txBody>
          <a:bodyPr vert="horz" lIns="90699" tIns="45350" rIns="90699" bIns="4535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752"/>
            <a:ext cx="2946242" cy="498061"/>
          </a:xfrm>
          <a:prstGeom prst="rect">
            <a:avLst/>
          </a:prstGeom>
        </p:spPr>
        <p:txBody>
          <a:bodyPr vert="horz" lIns="90699" tIns="45350" rIns="90699" bIns="4535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442" y="9431752"/>
            <a:ext cx="2946242" cy="498061"/>
          </a:xfrm>
          <a:prstGeom prst="rect">
            <a:avLst/>
          </a:prstGeom>
        </p:spPr>
        <p:txBody>
          <a:bodyPr vert="horz" lIns="90699" tIns="45350" rIns="90699" bIns="45350" rtlCol="0" anchor="b"/>
          <a:lstStyle>
            <a:lvl1pPr algn="r">
              <a:defRPr sz="1200"/>
            </a:lvl1pPr>
          </a:lstStyle>
          <a:p>
            <a:fld id="{5E925448-6828-4761-AA4B-FAA756C4676A}" type="slidenum">
              <a:rPr lang="sv-SE" smtClean="0"/>
              <a:t>‹#›</a:t>
            </a:fld>
            <a:endParaRPr lang="sv-SE"/>
          </a:p>
        </p:txBody>
      </p:sp>
    </p:spTree>
    <p:extLst>
      <p:ext uri="{BB962C8B-B14F-4D97-AF65-F5344CB8AC3E}">
        <p14:creationId xmlns:p14="http://schemas.microsoft.com/office/powerpoint/2010/main" val="364294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E925448-6828-4761-AA4B-FAA756C4676A}" type="slidenum">
              <a:rPr lang="sv-SE" smtClean="0"/>
              <a:t>1</a:t>
            </a:fld>
            <a:endParaRPr lang="sv-SE"/>
          </a:p>
        </p:txBody>
      </p:sp>
    </p:spTree>
    <p:extLst>
      <p:ext uri="{BB962C8B-B14F-4D97-AF65-F5344CB8AC3E}">
        <p14:creationId xmlns:p14="http://schemas.microsoft.com/office/powerpoint/2010/main" val="1380282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a:t>
            </a:r>
            <a:r>
              <a:rPr lang="sv-SE" baseline="0" dirty="0"/>
              <a:t> såklart drömläget men med tanke på det pressade läge som många kommuner befinner sig i så kan man behöva genomföra en automation för att frigöra tiden så att vi har tid till att göra detta, att optimera befintliga processer</a:t>
            </a:r>
            <a:endParaRPr lang="sv-SE" dirty="0"/>
          </a:p>
        </p:txBody>
      </p:sp>
      <p:sp>
        <p:nvSpPr>
          <p:cNvPr id="4" name="Platshållare för bildnummer 3"/>
          <p:cNvSpPr>
            <a:spLocks noGrp="1"/>
          </p:cNvSpPr>
          <p:nvPr>
            <p:ph type="sldNum" sz="quarter" idx="10"/>
          </p:nvPr>
        </p:nvSpPr>
        <p:spPr/>
        <p:txBody>
          <a:bodyPr/>
          <a:lstStyle/>
          <a:p>
            <a:fld id="{5E925448-6828-4761-AA4B-FAA756C4676A}" type="slidenum">
              <a:rPr lang="sv-SE" smtClean="0"/>
              <a:t>11</a:t>
            </a:fld>
            <a:endParaRPr lang="sv-SE"/>
          </a:p>
        </p:txBody>
      </p:sp>
    </p:spTree>
    <p:extLst>
      <p:ext uri="{BB962C8B-B14F-4D97-AF65-F5344CB8AC3E}">
        <p14:creationId xmlns:p14="http://schemas.microsoft.com/office/powerpoint/2010/main" val="1165567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rgbClr val="584B4C"/>
                </a:solidFill>
                <a:latin typeface="+mn-lt"/>
                <a:ea typeface="+mn-ea"/>
                <a:cs typeface="+mn-cs"/>
              </a:rPr>
              <a:t>KSF var först ut och det märks i mognadsgraden och vilja i att automatisera sina processer</a:t>
            </a:r>
            <a:br>
              <a:rPr lang="sv-SE" sz="1200" dirty="0">
                <a:solidFill>
                  <a:srgbClr val="584B4C"/>
                </a:solidFill>
                <a:latin typeface="+mn-lt"/>
                <a:ea typeface="+mn-ea"/>
                <a:cs typeface="+mn-cs"/>
              </a:rPr>
            </a:br>
            <a:endParaRPr lang="sv-SE" dirty="0"/>
          </a:p>
        </p:txBody>
      </p:sp>
      <p:sp>
        <p:nvSpPr>
          <p:cNvPr id="4" name="Platshållare för bildnummer 3"/>
          <p:cNvSpPr>
            <a:spLocks noGrp="1"/>
          </p:cNvSpPr>
          <p:nvPr>
            <p:ph type="sldNum" sz="quarter" idx="10"/>
          </p:nvPr>
        </p:nvSpPr>
        <p:spPr/>
        <p:txBody>
          <a:bodyPr/>
          <a:lstStyle/>
          <a:p>
            <a:fld id="{5E925448-6828-4761-AA4B-FAA756C4676A}" type="slidenum">
              <a:rPr lang="sv-SE" smtClean="0"/>
              <a:t>13</a:t>
            </a:fld>
            <a:endParaRPr lang="sv-SE"/>
          </a:p>
        </p:txBody>
      </p:sp>
    </p:spTree>
    <p:extLst>
      <p:ext uri="{BB962C8B-B14F-4D97-AF65-F5344CB8AC3E}">
        <p14:creationId xmlns:p14="http://schemas.microsoft.com/office/powerpoint/2010/main" val="69176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Akoa</a:t>
            </a:r>
            <a:r>
              <a:rPr lang="sv-SE" dirty="0"/>
              <a:t> tog i strategi</a:t>
            </a:r>
            <a:r>
              <a:rPr lang="sv-SE" baseline="0" dirty="0"/>
              <a:t>workshop fram den här bilden som vi tycker är bra. Den täcker in det vi vill göra och den håller fortfarande enligt oss.</a:t>
            </a:r>
            <a:br>
              <a:rPr lang="sv-SE" baseline="0" dirty="0"/>
            </a:br>
            <a:r>
              <a:rPr lang="sv-SE" baseline="0" dirty="0"/>
              <a:t>Man kan se den som en typ av styrkort….</a:t>
            </a:r>
            <a:endParaRPr lang="sv-SE" dirty="0"/>
          </a:p>
        </p:txBody>
      </p:sp>
      <p:sp>
        <p:nvSpPr>
          <p:cNvPr id="4" name="Platshållare för bildnummer 3"/>
          <p:cNvSpPr>
            <a:spLocks noGrp="1"/>
          </p:cNvSpPr>
          <p:nvPr>
            <p:ph type="sldNum" sz="quarter" idx="10"/>
          </p:nvPr>
        </p:nvSpPr>
        <p:spPr/>
        <p:txBody>
          <a:bodyPr/>
          <a:lstStyle/>
          <a:p>
            <a:fld id="{5E925448-6828-4761-AA4B-FAA756C4676A}" type="slidenum">
              <a:rPr lang="sv-SE" smtClean="0"/>
              <a:t>14</a:t>
            </a:fld>
            <a:endParaRPr lang="sv-SE"/>
          </a:p>
        </p:txBody>
      </p:sp>
    </p:spTree>
    <p:extLst>
      <p:ext uri="{BB962C8B-B14F-4D97-AF65-F5344CB8AC3E}">
        <p14:creationId xmlns:p14="http://schemas.microsoft.com/office/powerpoint/2010/main" val="1512412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Tillsammans gör vi första punkten</a:t>
            </a:r>
          </a:p>
        </p:txBody>
      </p:sp>
      <p:sp>
        <p:nvSpPr>
          <p:cNvPr id="4" name="Platshållare för bildnummer 3"/>
          <p:cNvSpPr>
            <a:spLocks noGrp="1"/>
          </p:cNvSpPr>
          <p:nvPr>
            <p:ph type="sldNum" sz="quarter" idx="10"/>
          </p:nvPr>
        </p:nvSpPr>
        <p:spPr/>
        <p:txBody>
          <a:bodyPr/>
          <a:lstStyle/>
          <a:p>
            <a:fld id="{5E925448-6828-4761-AA4B-FAA756C4676A}" type="slidenum">
              <a:rPr lang="sv-SE" smtClean="0"/>
              <a:t>18</a:t>
            </a:fld>
            <a:endParaRPr lang="sv-SE"/>
          </a:p>
        </p:txBody>
      </p:sp>
    </p:spTree>
    <p:extLst>
      <p:ext uri="{BB962C8B-B14F-4D97-AF65-F5344CB8AC3E}">
        <p14:creationId xmlns:p14="http://schemas.microsoft.com/office/powerpoint/2010/main" val="229905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a:t>
            </a:r>
            <a:r>
              <a:rPr lang="sv-SE" baseline="0" dirty="0"/>
              <a:t> delar behöver inte göras om, vissa har redan klara processkartor, ibland är behovet att enbart frigöra tid så att de kan använda den tiden till att förbättra sina processer.</a:t>
            </a:r>
            <a:endParaRPr lang="sv-SE" dirty="0"/>
          </a:p>
        </p:txBody>
      </p:sp>
      <p:sp>
        <p:nvSpPr>
          <p:cNvPr id="4" name="Platshållare för bildnummer 3"/>
          <p:cNvSpPr>
            <a:spLocks noGrp="1"/>
          </p:cNvSpPr>
          <p:nvPr>
            <p:ph type="sldNum" sz="quarter" idx="10"/>
          </p:nvPr>
        </p:nvSpPr>
        <p:spPr/>
        <p:txBody>
          <a:bodyPr/>
          <a:lstStyle/>
          <a:p>
            <a:fld id="{5E925448-6828-4761-AA4B-FAA756C4676A}" type="slidenum">
              <a:rPr lang="sv-SE" smtClean="0"/>
              <a:t>19</a:t>
            </a:fld>
            <a:endParaRPr lang="sv-SE"/>
          </a:p>
        </p:txBody>
      </p:sp>
    </p:spTree>
    <p:extLst>
      <p:ext uri="{BB962C8B-B14F-4D97-AF65-F5344CB8AC3E}">
        <p14:creationId xmlns:p14="http://schemas.microsoft.com/office/powerpoint/2010/main" val="265547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E925448-6828-4761-AA4B-FAA756C4676A}" type="slidenum">
              <a:rPr lang="sv-SE" smtClean="0"/>
              <a:t>2</a:t>
            </a:fld>
            <a:endParaRPr lang="sv-SE"/>
          </a:p>
        </p:txBody>
      </p:sp>
    </p:spTree>
    <p:extLst>
      <p:ext uri="{BB962C8B-B14F-4D97-AF65-F5344CB8AC3E}">
        <p14:creationId xmlns:p14="http://schemas.microsoft.com/office/powerpoint/2010/main" val="2543003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E925448-6828-4761-AA4B-FAA756C4676A}" type="slidenum">
              <a:rPr lang="sv-SE" smtClean="0"/>
              <a:t>3</a:t>
            </a:fld>
            <a:endParaRPr lang="sv-SE"/>
          </a:p>
        </p:txBody>
      </p:sp>
    </p:spTree>
    <p:extLst>
      <p:ext uri="{BB962C8B-B14F-4D97-AF65-F5344CB8AC3E}">
        <p14:creationId xmlns:p14="http://schemas.microsoft.com/office/powerpoint/2010/main" val="122321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Akoa</a:t>
            </a:r>
            <a:r>
              <a:rPr lang="sv-SE" dirty="0"/>
              <a:t> tog i strategi</a:t>
            </a:r>
            <a:r>
              <a:rPr lang="sv-SE" baseline="0" dirty="0"/>
              <a:t>workshop fram den här bilden som vi tycker är bra. Den täcker in det vi vill göra och den håller fortfarande enligt oss.</a:t>
            </a:r>
            <a:br>
              <a:rPr lang="sv-SE" baseline="0" dirty="0"/>
            </a:br>
            <a:r>
              <a:rPr lang="sv-SE" baseline="0" dirty="0"/>
              <a:t>Man kan se den som en typ av styrkort….</a:t>
            </a:r>
            <a:endParaRPr lang="sv-SE" dirty="0"/>
          </a:p>
        </p:txBody>
      </p:sp>
      <p:sp>
        <p:nvSpPr>
          <p:cNvPr id="4" name="Platshållare för bildnummer 3"/>
          <p:cNvSpPr>
            <a:spLocks noGrp="1"/>
          </p:cNvSpPr>
          <p:nvPr>
            <p:ph type="sldNum" sz="quarter" idx="10"/>
          </p:nvPr>
        </p:nvSpPr>
        <p:spPr/>
        <p:txBody>
          <a:bodyPr/>
          <a:lstStyle/>
          <a:p>
            <a:fld id="{5E925448-6828-4761-AA4B-FAA756C4676A}" type="slidenum">
              <a:rPr lang="sv-SE" smtClean="0"/>
              <a:t>4</a:t>
            </a:fld>
            <a:endParaRPr lang="sv-SE"/>
          </a:p>
        </p:txBody>
      </p:sp>
    </p:spTree>
    <p:extLst>
      <p:ext uri="{BB962C8B-B14F-4D97-AF65-F5344CB8AC3E}">
        <p14:creationId xmlns:p14="http://schemas.microsoft.com/office/powerpoint/2010/main" val="422819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Vårt fokus nu. Att trycka ner kostnader och bli mer effektiva, men detta ger också synergieffekter på verksamheter</a:t>
            </a:r>
            <a:r>
              <a:rPr lang="sv-SE" baseline="0" dirty="0"/>
              <a:t> som har direkt kontakt med medborgare</a:t>
            </a:r>
            <a:endParaRPr lang="sv-SE" dirty="0"/>
          </a:p>
        </p:txBody>
      </p:sp>
      <p:sp>
        <p:nvSpPr>
          <p:cNvPr id="4" name="Platshållare för bildnummer 3"/>
          <p:cNvSpPr>
            <a:spLocks noGrp="1"/>
          </p:cNvSpPr>
          <p:nvPr>
            <p:ph type="sldNum" sz="quarter" idx="10"/>
          </p:nvPr>
        </p:nvSpPr>
        <p:spPr/>
        <p:txBody>
          <a:bodyPr/>
          <a:lstStyle/>
          <a:p>
            <a:fld id="{5E925448-6828-4761-AA4B-FAA756C4676A}" type="slidenum">
              <a:rPr lang="sv-SE" smtClean="0"/>
              <a:t>5</a:t>
            </a:fld>
            <a:endParaRPr lang="sv-SE"/>
          </a:p>
        </p:txBody>
      </p:sp>
    </p:spTree>
    <p:extLst>
      <p:ext uri="{BB962C8B-B14F-4D97-AF65-F5344CB8AC3E}">
        <p14:creationId xmlns:p14="http://schemas.microsoft.com/office/powerpoint/2010/main" val="1001949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AI – vad är</a:t>
            </a:r>
            <a:r>
              <a:rPr lang="sv-SE" baseline="0" dirty="0"/>
              <a:t> det??</a:t>
            </a:r>
            <a:endParaRPr lang="sv-SE" dirty="0"/>
          </a:p>
        </p:txBody>
      </p:sp>
      <p:sp>
        <p:nvSpPr>
          <p:cNvPr id="4" name="Platshållare för bildnummer 3"/>
          <p:cNvSpPr>
            <a:spLocks noGrp="1"/>
          </p:cNvSpPr>
          <p:nvPr>
            <p:ph type="sldNum" sz="quarter" idx="10"/>
          </p:nvPr>
        </p:nvSpPr>
        <p:spPr/>
        <p:txBody>
          <a:bodyPr/>
          <a:lstStyle/>
          <a:p>
            <a:fld id="{EA099F83-8BF4-4142-BCD2-EF11E01C501C}" type="slidenum">
              <a:rPr lang="sv-SE" smtClean="0"/>
              <a:t>6</a:t>
            </a:fld>
            <a:endParaRPr lang="sv-SE"/>
          </a:p>
        </p:txBody>
      </p:sp>
    </p:spTree>
    <p:extLst>
      <p:ext uri="{BB962C8B-B14F-4D97-AF65-F5344CB8AC3E}">
        <p14:creationId xmlns:p14="http://schemas.microsoft.com/office/powerpoint/2010/main" val="744456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AI – vad är</a:t>
            </a:r>
            <a:r>
              <a:rPr lang="sv-SE" baseline="0" dirty="0"/>
              <a:t> det??</a:t>
            </a:r>
            <a:endParaRPr lang="sv-SE" dirty="0"/>
          </a:p>
        </p:txBody>
      </p:sp>
      <p:sp>
        <p:nvSpPr>
          <p:cNvPr id="4" name="Platshållare för bildnummer 3"/>
          <p:cNvSpPr>
            <a:spLocks noGrp="1"/>
          </p:cNvSpPr>
          <p:nvPr>
            <p:ph type="sldNum" sz="quarter" idx="10"/>
          </p:nvPr>
        </p:nvSpPr>
        <p:spPr/>
        <p:txBody>
          <a:bodyPr/>
          <a:lstStyle/>
          <a:p>
            <a:fld id="{EA099F83-8BF4-4142-BCD2-EF11E01C501C}" type="slidenum">
              <a:rPr lang="sv-SE" smtClean="0"/>
              <a:t>7</a:t>
            </a:fld>
            <a:endParaRPr lang="sv-SE"/>
          </a:p>
        </p:txBody>
      </p:sp>
    </p:spTree>
    <p:extLst>
      <p:ext uri="{BB962C8B-B14F-4D97-AF65-F5344CB8AC3E}">
        <p14:creationId xmlns:p14="http://schemas.microsoft.com/office/powerpoint/2010/main" val="243054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Koppla till SKL</a:t>
            </a:r>
            <a:r>
              <a:rPr lang="sv-SE" baseline="0" dirty="0"/>
              <a:t> ovan.</a:t>
            </a:r>
          </a:p>
          <a:p>
            <a:r>
              <a:rPr lang="sv-SE" baseline="0" dirty="0"/>
              <a:t>Koppla till svårt att rekrytera .</a:t>
            </a:r>
          </a:p>
          <a:p>
            <a:r>
              <a:rPr lang="sv-SE" baseline="0" dirty="0"/>
              <a:t>Men det är även en kulturresa!! Och kan behöva annan typ av kompetens…utbildning och omställning.</a:t>
            </a:r>
            <a:endParaRPr lang="sv-SE" dirty="0"/>
          </a:p>
        </p:txBody>
      </p:sp>
      <p:sp>
        <p:nvSpPr>
          <p:cNvPr id="4" name="Platshållare för bildnummer 3"/>
          <p:cNvSpPr>
            <a:spLocks noGrp="1"/>
          </p:cNvSpPr>
          <p:nvPr>
            <p:ph type="sldNum" sz="quarter" idx="10"/>
          </p:nvPr>
        </p:nvSpPr>
        <p:spPr/>
        <p:txBody>
          <a:bodyPr/>
          <a:lstStyle/>
          <a:p>
            <a:fld id="{EA099F83-8BF4-4142-BCD2-EF11E01C501C}" type="slidenum">
              <a:rPr lang="sv-SE" smtClean="0"/>
              <a:t>8</a:t>
            </a:fld>
            <a:endParaRPr lang="sv-SE"/>
          </a:p>
        </p:txBody>
      </p:sp>
    </p:spTree>
    <p:extLst>
      <p:ext uri="{BB962C8B-B14F-4D97-AF65-F5344CB8AC3E}">
        <p14:creationId xmlns:p14="http://schemas.microsoft.com/office/powerpoint/2010/main" val="107118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Startar</a:t>
            </a:r>
            <a:r>
              <a:rPr lang="sv-SE" baseline="0" dirty="0"/>
              <a:t> i processkartläggning för automation…</a:t>
            </a:r>
            <a:endParaRPr lang="sv-SE" dirty="0"/>
          </a:p>
        </p:txBody>
      </p:sp>
      <p:sp>
        <p:nvSpPr>
          <p:cNvPr id="4" name="Platshållare för bildnummer 3"/>
          <p:cNvSpPr>
            <a:spLocks noGrp="1"/>
          </p:cNvSpPr>
          <p:nvPr>
            <p:ph type="sldNum" sz="quarter" idx="10"/>
          </p:nvPr>
        </p:nvSpPr>
        <p:spPr/>
        <p:txBody>
          <a:bodyPr/>
          <a:lstStyle/>
          <a:p>
            <a:fld id="{EA099F83-8BF4-4142-BCD2-EF11E01C501C}" type="slidenum">
              <a:rPr lang="sv-SE" smtClean="0"/>
              <a:t>10</a:t>
            </a:fld>
            <a:endParaRPr lang="sv-SE"/>
          </a:p>
        </p:txBody>
      </p:sp>
    </p:spTree>
    <p:extLst>
      <p:ext uri="{BB962C8B-B14F-4D97-AF65-F5344CB8AC3E}">
        <p14:creationId xmlns:p14="http://schemas.microsoft.com/office/powerpoint/2010/main" val="2663898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553998"/>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338554"/>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sv-SE"/>
              <a:t>Klicka om du vill redigera mall för underrubrikformat</a:t>
            </a:r>
          </a:p>
        </p:txBody>
      </p:sp>
    </p:spTree>
    <p:extLst>
      <p:ext uri="{BB962C8B-B14F-4D97-AF65-F5344CB8AC3E}">
        <p14:creationId xmlns:p14="http://schemas.microsoft.com/office/powerpoint/2010/main" val="228866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a:xfrm>
            <a:off x="7670359" y="1463680"/>
            <a:ext cx="3302443" cy="2576513"/>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3594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9773926" y="609600"/>
            <a:ext cx="1198875" cy="343058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5337281" y="609600"/>
            <a:ext cx="2917721" cy="343058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15853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14400" y="609600"/>
            <a:ext cx="10058400" cy="553998"/>
          </a:xfrm>
        </p:spPr>
        <p:txBody>
          <a:bodyPr/>
          <a:lstStyle/>
          <a:p>
            <a:r>
              <a:rPr lang="sv-SE"/>
              <a:t>Klicka här för att ändra format</a:t>
            </a:r>
          </a:p>
        </p:txBody>
      </p:sp>
      <p:sp>
        <p:nvSpPr>
          <p:cNvPr id="3" name="Platshållare för text 2"/>
          <p:cNvSpPr>
            <a:spLocks noGrp="1"/>
          </p:cNvSpPr>
          <p:nvPr>
            <p:ph type="body" sz="half" idx="1"/>
          </p:nvPr>
        </p:nvSpPr>
        <p:spPr>
          <a:xfrm>
            <a:off x="914400" y="1463677"/>
            <a:ext cx="4927600" cy="260071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45200" y="1463677"/>
            <a:ext cx="4927600" cy="260071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4098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729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4"/>
            <a:ext cx="10363200" cy="615553"/>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084" y="4068346"/>
            <a:ext cx="10363200" cy="338554"/>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sv-SE"/>
              <a:t>Redigera format för bakgrundstext</a:t>
            </a:r>
          </a:p>
        </p:txBody>
      </p:sp>
    </p:spTree>
    <p:extLst>
      <p:ext uri="{BB962C8B-B14F-4D97-AF65-F5344CB8AC3E}">
        <p14:creationId xmlns:p14="http://schemas.microsoft.com/office/powerpoint/2010/main" val="3842473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914400" y="1463679"/>
            <a:ext cx="4927600" cy="353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45200" y="1463679"/>
            <a:ext cx="4927600" cy="353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5673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553998"/>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768612"/>
            <a:ext cx="5386917" cy="40626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09600" y="2174876"/>
            <a:ext cx="5386917" cy="26684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70" y="1768612"/>
            <a:ext cx="5389033" cy="406265"/>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93370" y="2174876"/>
            <a:ext cx="5389033" cy="26684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2625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34463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292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3" y="1127326"/>
            <a:ext cx="4011084" cy="307777"/>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2"/>
            <a:ext cx="6815667" cy="35148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3" y="1435102"/>
            <a:ext cx="4011084" cy="236988"/>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sv-SE"/>
              <a:t>Redigera format för bakgrundstext</a:t>
            </a:r>
          </a:p>
        </p:txBody>
      </p:sp>
    </p:spTree>
    <p:extLst>
      <p:ext uri="{BB962C8B-B14F-4D97-AF65-F5344CB8AC3E}">
        <p14:creationId xmlns:p14="http://schemas.microsoft.com/office/powerpoint/2010/main" val="96459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5059564"/>
            <a:ext cx="7315200" cy="307777"/>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8"/>
            <a:ext cx="7315200" cy="54168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2389717" y="5367339"/>
            <a:ext cx="7315200" cy="236988"/>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sv-SE"/>
              <a:t>Redigera format för bakgrundstext</a:t>
            </a:r>
          </a:p>
        </p:txBody>
      </p:sp>
    </p:spTree>
    <p:extLst>
      <p:ext uri="{BB962C8B-B14F-4D97-AF65-F5344CB8AC3E}">
        <p14:creationId xmlns:p14="http://schemas.microsoft.com/office/powerpoint/2010/main" val="6248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14400" y="609600"/>
            <a:ext cx="10006136" cy="55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000" tIns="0" rIns="0" bIns="0" numCol="1" anchor="t" anchorCtr="0" compatLnSpc="1">
            <a:prstTxWarp prst="textNoShape">
              <a:avLst/>
            </a:prstTxWarp>
            <a:spAutoFit/>
          </a:bodyPr>
          <a:lstStyle/>
          <a:p>
            <a:pPr lvl="0"/>
            <a:r>
              <a:rPr lang="sv-SE" altLang="sv-SE"/>
              <a:t>Klicka här för att ändra format</a:t>
            </a:r>
          </a:p>
        </p:txBody>
      </p:sp>
      <p:sp>
        <p:nvSpPr>
          <p:cNvPr id="1028" name="Rectangle 3"/>
          <p:cNvSpPr>
            <a:spLocks noGrp="1" noChangeArrowheads="1"/>
          </p:cNvSpPr>
          <p:nvPr>
            <p:ph type="body" idx="1"/>
          </p:nvPr>
        </p:nvSpPr>
        <p:spPr bwMode="auto">
          <a:xfrm>
            <a:off x="914400" y="1463679"/>
            <a:ext cx="10006136"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0" bIns="0" numCol="1" anchor="t" anchorCtr="0" compatLnSpc="1">
            <a:prstTxWarp prst="textNoShape">
              <a:avLst/>
            </a:prstTxWarp>
            <a:spAutoFit/>
          </a:body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pic>
        <p:nvPicPr>
          <p:cNvPr id="2" name="Bildobjekt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5723862"/>
            <a:ext cx="12192000" cy="11341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3600">
          <a:solidFill>
            <a:srgbClr val="00416F"/>
          </a:solidFill>
          <a:latin typeface="+mj-lt"/>
          <a:ea typeface="+mj-ea"/>
          <a:cs typeface="+mj-cs"/>
        </a:defRPr>
      </a:lvl1pPr>
      <a:lvl2pPr algn="l" rtl="0" eaLnBrk="1" fontAlgn="base" hangingPunct="1">
        <a:spcBef>
          <a:spcPct val="0"/>
        </a:spcBef>
        <a:spcAft>
          <a:spcPct val="0"/>
        </a:spcAft>
        <a:defRPr sz="3600">
          <a:solidFill>
            <a:srgbClr val="00416F"/>
          </a:solidFill>
          <a:latin typeface="Arial" charset="0"/>
          <a:ea typeface="ヒラギノ角ゴ Pro W3" pitchFamily="48" charset="-128"/>
        </a:defRPr>
      </a:lvl2pPr>
      <a:lvl3pPr algn="l" rtl="0" eaLnBrk="1" fontAlgn="base" hangingPunct="1">
        <a:spcBef>
          <a:spcPct val="0"/>
        </a:spcBef>
        <a:spcAft>
          <a:spcPct val="0"/>
        </a:spcAft>
        <a:defRPr sz="3600">
          <a:solidFill>
            <a:srgbClr val="00416F"/>
          </a:solidFill>
          <a:latin typeface="Arial" charset="0"/>
          <a:ea typeface="ヒラギノ角ゴ Pro W3" pitchFamily="48" charset="-128"/>
        </a:defRPr>
      </a:lvl3pPr>
      <a:lvl4pPr algn="l" rtl="0" eaLnBrk="1" fontAlgn="base" hangingPunct="1">
        <a:spcBef>
          <a:spcPct val="0"/>
        </a:spcBef>
        <a:spcAft>
          <a:spcPct val="0"/>
        </a:spcAft>
        <a:defRPr sz="3600">
          <a:solidFill>
            <a:srgbClr val="00416F"/>
          </a:solidFill>
          <a:latin typeface="Arial" charset="0"/>
          <a:ea typeface="ヒラギノ角ゴ Pro W3" pitchFamily="48" charset="-128"/>
        </a:defRPr>
      </a:lvl4pPr>
      <a:lvl5pPr algn="l" rtl="0" eaLnBrk="1" fontAlgn="base" hangingPunct="1">
        <a:spcBef>
          <a:spcPct val="0"/>
        </a:spcBef>
        <a:spcAft>
          <a:spcPct val="0"/>
        </a:spcAft>
        <a:defRPr sz="3600">
          <a:solidFill>
            <a:srgbClr val="00416F"/>
          </a:solidFill>
          <a:latin typeface="Arial" charset="0"/>
          <a:ea typeface="ヒラギノ角ゴ Pro W3" pitchFamily="48" charset="-128"/>
        </a:defRPr>
      </a:lvl5pPr>
      <a:lvl6pPr marL="457189" algn="l" rtl="0" eaLnBrk="1" fontAlgn="base" hangingPunct="1">
        <a:spcBef>
          <a:spcPct val="0"/>
        </a:spcBef>
        <a:spcAft>
          <a:spcPct val="0"/>
        </a:spcAft>
        <a:defRPr sz="3600">
          <a:solidFill>
            <a:srgbClr val="00416F"/>
          </a:solidFill>
          <a:latin typeface="Arial" charset="0"/>
          <a:ea typeface="ヒラギノ角ゴ Pro W3" pitchFamily="48" charset="-128"/>
        </a:defRPr>
      </a:lvl6pPr>
      <a:lvl7pPr marL="914377" algn="l" rtl="0" eaLnBrk="1" fontAlgn="base" hangingPunct="1">
        <a:spcBef>
          <a:spcPct val="0"/>
        </a:spcBef>
        <a:spcAft>
          <a:spcPct val="0"/>
        </a:spcAft>
        <a:defRPr sz="3600">
          <a:solidFill>
            <a:srgbClr val="00416F"/>
          </a:solidFill>
          <a:latin typeface="Arial" charset="0"/>
          <a:ea typeface="ヒラギノ角ゴ Pro W3" pitchFamily="48" charset="-128"/>
        </a:defRPr>
      </a:lvl7pPr>
      <a:lvl8pPr marL="1371566" algn="l" rtl="0" eaLnBrk="1" fontAlgn="base" hangingPunct="1">
        <a:spcBef>
          <a:spcPct val="0"/>
        </a:spcBef>
        <a:spcAft>
          <a:spcPct val="0"/>
        </a:spcAft>
        <a:defRPr sz="3600">
          <a:solidFill>
            <a:srgbClr val="00416F"/>
          </a:solidFill>
          <a:latin typeface="Arial" charset="0"/>
          <a:ea typeface="ヒラギノ角ゴ Pro W3" pitchFamily="48" charset="-128"/>
        </a:defRPr>
      </a:lvl8pPr>
      <a:lvl9pPr marL="1828754" algn="l" rtl="0" eaLnBrk="1" fontAlgn="base" hangingPunct="1">
        <a:spcBef>
          <a:spcPct val="0"/>
        </a:spcBef>
        <a:spcAft>
          <a:spcPct val="0"/>
        </a:spcAft>
        <a:defRPr sz="3600">
          <a:solidFill>
            <a:srgbClr val="00416F"/>
          </a:solidFill>
          <a:latin typeface="Arial" charset="0"/>
          <a:ea typeface="ヒラギノ角ゴ Pro W3" pitchFamily="48" charset="-128"/>
        </a:defRPr>
      </a:lvl9pPr>
    </p:titleStyle>
    <p:bodyStyle>
      <a:lvl1pPr marL="342891" indent="-342891" algn="l" rtl="0" eaLnBrk="1" fontAlgn="base" hangingPunct="1">
        <a:lnSpc>
          <a:spcPct val="110000"/>
        </a:lnSpc>
        <a:spcBef>
          <a:spcPct val="100000"/>
        </a:spcBef>
        <a:spcAft>
          <a:spcPct val="0"/>
        </a:spcAft>
        <a:buSzPct val="90000"/>
        <a:buChar char="•"/>
        <a:defRPr sz="2000">
          <a:solidFill>
            <a:srgbClr val="584B4C"/>
          </a:solidFill>
          <a:latin typeface="+mn-lt"/>
          <a:ea typeface="+mn-ea"/>
          <a:cs typeface="+mn-cs"/>
        </a:defRPr>
      </a:lvl1pPr>
      <a:lvl2pPr marL="742932" indent="-285744" algn="l" rtl="0" eaLnBrk="1" fontAlgn="base" hangingPunct="1">
        <a:lnSpc>
          <a:spcPct val="110000"/>
        </a:lnSpc>
        <a:spcBef>
          <a:spcPct val="100000"/>
        </a:spcBef>
        <a:spcAft>
          <a:spcPct val="0"/>
        </a:spcAft>
        <a:buChar char="–"/>
        <a:defRPr sz="2000">
          <a:solidFill>
            <a:srgbClr val="584B4C"/>
          </a:solidFill>
          <a:latin typeface="+mn-lt"/>
          <a:ea typeface="+mn-ea"/>
        </a:defRPr>
      </a:lvl2pPr>
      <a:lvl3pPr marL="1142971" indent="-228594" algn="l" rtl="0" eaLnBrk="1" fontAlgn="base" hangingPunct="1">
        <a:lnSpc>
          <a:spcPct val="110000"/>
        </a:lnSpc>
        <a:spcBef>
          <a:spcPct val="100000"/>
        </a:spcBef>
        <a:spcAft>
          <a:spcPct val="0"/>
        </a:spcAft>
        <a:buSzPct val="90000"/>
        <a:buChar char="•"/>
        <a:defRPr>
          <a:solidFill>
            <a:srgbClr val="584B4C"/>
          </a:solidFill>
          <a:latin typeface="+mn-lt"/>
          <a:ea typeface="+mn-ea"/>
        </a:defRPr>
      </a:lvl3pPr>
      <a:lvl4pPr marL="1562061" indent="-228594" algn="l" rtl="0" eaLnBrk="1" fontAlgn="base" hangingPunct="1">
        <a:lnSpc>
          <a:spcPct val="110000"/>
        </a:lnSpc>
        <a:spcBef>
          <a:spcPct val="100000"/>
        </a:spcBef>
        <a:spcAft>
          <a:spcPct val="0"/>
        </a:spcAft>
        <a:buSzPct val="90000"/>
        <a:buChar char="–"/>
        <a:defRPr sz="1600">
          <a:solidFill>
            <a:srgbClr val="584B4C"/>
          </a:solidFill>
          <a:latin typeface="+mn-lt"/>
          <a:ea typeface="+mn-ea"/>
        </a:defRPr>
      </a:lvl4pPr>
      <a:lvl5pPr marL="1981150" indent="-228594" algn="l" rtl="0" eaLnBrk="1" fontAlgn="base" hangingPunct="1">
        <a:lnSpc>
          <a:spcPct val="110000"/>
        </a:lnSpc>
        <a:spcBef>
          <a:spcPct val="100000"/>
        </a:spcBef>
        <a:spcAft>
          <a:spcPct val="0"/>
        </a:spcAft>
        <a:buSzPct val="90000"/>
        <a:buChar char="»"/>
        <a:defRPr sz="1600">
          <a:solidFill>
            <a:srgbClr val="584B4C"/>
          </a:solidFill>
          <a:latin typeface="+mn-lt"/>
          <a:ea typeface="+mn-ea"/>
        </a:defRPr>
      </a:lvl5pPr>
      <a:lvl6pPr marL="2438339" indent="-228594" algn="l" rtl="0" eaLnBrk="1" fontAlgn="base" hangingPunct="1">
        <a:lnSpc>
          <a:spcPct val="110000"/>
        </a:lnSpc>
        <a:spcBef>
          <a:spcPct val="100000"/>
        </a:spcBef>
        <a:spcAft>
          <a:spcPct val="0"/>
        </a:spcAft>
        <a:buSzPct val="90000"/>
        <a:buChar char="»"/>
        <a:defRPr sz="1600">
          <a:solidFill>
            <a:srgbClr val="584B4C"/>
          </a:solidFill>
          <a:latin typeface="+mn-lt"/>
          <a:ea typeface="+mn-ea"/>
        </a:defRPr>
      </a:lvl6pPr>
      <a:lvl7pPr marL="2895528" indent="-228594" algn="l" rtl="0" eaLnBrk="1" fontAlgn="base" hangingPunct="1">
        <a:lnSpc>
          <a:spcPct val="110000"/>
        </a:lnSpc>
        <a:spcBef>
          <a:spcPct val="100000"/>
        </a:spcBef>
        <a:spcAft>
          <a:spcPct val="0"/>
        </a:spcAft>
        <a:buSzPct val="90000"/>
        <a:buChar char="»"/>
        <a:defRPr sz="1600">
          <a:solidFill>
            <a:srgbClr val="584B4C"/>
          </a:solidFill>
          <a:latin typeface="+mn-lt"/>
          <a:ea typeface="+mn-ea"/>
        </a:defRPr>
      </a:lvl7pPr>
      <a:lvl8pPr marL="3352716" indent="-228594" algn="l" rtl="0" eaLnBrk="1" fontAlgn="base" hangingPunct="1">
        <a:lnSpc>
          <a:spcPct val="110000"/>
        </a:lnSpc>
        <a:spcBef>
          <a:spcPct val="100000"/>
        </a:spcBef>
        <a:spcAft>
          <a:spcPct val="0"/>
        </a:spcAft>
        <a:buSzPct val="90000"/>
        <a:buChar char="»"/>
        <a:defRPr sz="1600">
          <a:solidFill>
            <a:srgbClr val="584B4C"/>
          </a:solidFill>
          <a:latin typeface="+mn-lt"/>
          <a:ea typeface="+mn-ea"/>
        </a:defRPr>
      </a:lvl8pPr>
      <a:lvl9pPr marL="3809905" indent="-228594" algn="l" rtl="0" eaLnBrk="1" fontAlgn="base" hangingPunct="1">
        <a:lnSpc>
          <a:spcPct val="110000"/>
        </a:lnSpc>
        <a:spcBef>
          <a:spcPct val="100000"/>
        </a:spcBef>
        <a:spcAft>
          <a:spcPct val="0"/>
        </a:spcAft>
        <a:buSzPct val="90000"/>
        <a:buChar char="»"/>
        <a:defRPr sz="1600">
          <a:solidFill>
            <a:srgbClr val="584B4C"/>
          </a:solidFill>
          <a:latin typeface="+mn-lt"/>
          <a:ea typeface="+mn-ea"/>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diagramQuickStyle" Target="../diagrams/quickStyle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Layout" Target="../diagrams/layout4.xml"/><Relationship Id="rId2" Type="http://schemas.openxmlformats.org/officeDocument/2006/relationships/notesSlide" Target="../notesSlides/notesSlide8.xml"/><Relationship Id="rId16"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Data" Target="../diagrams/data4.xml"/><Relationship Id="rId5" Type="http://schemas.openxmlformats.org/officeDocument/2006/relationships/diagramQuickStyle" Target="../diagrams/quickStyle3.xml"/><Relationship Id="rId15" Type="http://schemas.microsoft.com/office/2007/relationships/diagramDrawing" Target="../diagrams/drawing4.xml"/><Relationship Id="rId10" Type="http://schemas.openxmlformats.org/officeDocument/2006/relationships/image" Target="../media/image7.png"/><Relationship Id="rId4" Type="http://schemas.openxmlformats.org/officeDocument/2006/relationships/diagramLayout" Target="../diagrams/layout3.xml"/><Relationship Id="rId9" Type="http://schemas.openxmlformats.org/officeDocument/2006/relationships/image" Target="../media/image6.png"/><Relationship Id="rId14"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7384"/>
            <a:ext cx="12192000" cy="6912768"/>
          </a:xfrm>
          <a:prstGeom prst="rect">
            <a:avLst/>
          </a:prstGeom>
        </p:spPr>
      </p:pic>
      <p:pic>
        <p:nvPicPr>
          <p:cNvPr id="6" name="Picture 5" descr="logo_n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265" y="6243339"/>
            <a:ext cx="2619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329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5-uddig stjärna 70"/>
          <p:cNvSpPr/>
          <p:nvPr/>
        </p:nvSpPr>
        <p:spPr bwMode="auto">
          <a:xfrm>
            <a:off x="10049146" y="2013795"/>
            <a:ext cx="360040" cy="347814"/>
          </a:xfrm>
          <a:prstGeom prst="star5">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70" name="5-uddig stjärna 69"/>
          <p:cNvSpPr/>
          <p:nvPr/>
        </p:nvSpPr>
        <p:spPr bwMode="auto">
          <a:xfrm>
            <a:off x="7543748" y="2959920"/>
            <a:ext cx="360040" cy="347814"/>
          </a:xfrm>
          <a:prstGeom prst="star5">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23" name="5-uddig stjärna 22"/>
          <p:cNvSpPr/>
          <p:nvPr/>
        </p:nvSpPr>
        <p:spPr bwMode="auto">
          <a:xfrm>
            <a:off x="5088564" y="3883539"/>
            <a:ext cx="360040" cy="347814"/>
          </a:xfrm>
          <a:prstGeom prst="star5">
            <a:avLst/>
          </a:prstGeom>
          <a:solidFill>
            <a:srgbClr val="99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21" name="Ellips 20"/>
          <p:cNvSpPr/>
          <p:nvPr/>
        </p:nvSpPr>
        <p:spPr bwMode="auto">
          <a:xfrm>
            <a:off x="1669631" y="5185663"/>
            <a:ext cx="288032" cy="280938"/>
          </a:xfrm>
          <a:prstGeom prst="ellipse">
            <a:avLst/>
          </a:prstGeom>
          <a:solidFill>
            <a:srgbClr val="99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cxnSp>
        <p:nvCxnSpPr>
          <p:cNvPr id="12" name="Rak pilkoppling 11"/>
          <p:cNvCxnSpPr/>
          <p:nvPr/>
        </p:nvCxnSpPr>
        <p:spPr bwMode="auto">
          <a:xfrm flipV="1">
            <a:off x="1348987" y="1844824"/>
            <a:ext cx="9931589" cy="3672858"/>
          </a:xfrm>
          <a:prstGeom prst="straightConnector1">
            <a:avLst/>
          </a:prstGeom>
          <a:solidFill>
            <a:schemeClr val="accent1"/>
          </a:solidFill>
          <a:ln w="9525" cap="flat" cmpd="sng" algn="ctr">
            <a:solidFill>
              <a:schemeClr val="tx1">
                <a:alpha val="75000"/>
              </a:schemeClr>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Rak koppling 67"/>
          <p:cNvCxnSpPr/>
          <p:nvPr/>
        </p:nvCxnSpPr>
        <p:spPr bwMode="auto">
          <a:xfrm flipV="1">
            <a:off x="857543" y="3265423"/>
            <a:ext cx="10783073" cy="5887"/>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Rak koppling 65"/>
          <p:cNvCxnSpPr/>
          <p:nvPr/>
        </p:nvCxnSpPr>
        <p:spPr bwMode="auto">
          <a:xfrm flipV="1">
            <a:off x="857543" y="4005064"/>
            <a:ext cx="10783073" cy="16888"/>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Rektangel 53"/>
          <p:cNvSpPr/>
          <p:nvPr/>
        </p:nvSpPr>
        <p:spPr bwMode="auto">
          <a:xfrm>
            <a:off x="9051039" y="2204864"/>
            <a:ext cx="2309592" cy="311437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53" name="Rektangel 52"/>
          <p:cNvSpPr/>
          <p:nvPr/>
        </p:nvSpPr>
        <p:spPr bwMode="auto">
          <a:xfrm>
            <a:off x="6559521" y="2564904"/>
            <a:ext cx="2309592" cy="275433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48" name="Rektangel 47"/>
          <p:cNvSpPr/>
          <p:nvPr/>
        </p:nvSpPr>
        <p:spPr bwMode="auto">
          <a:xfrm>
            <a:off x="4065203" y="3140968"/>
            <a:ext cx="2309592" cy="217826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3" name="Rektangel 2"/>
          <p:cNvSpPr/>
          <p:nvPr/>
        </p:nvSpPr>
        <p:spPr bwMode="auto">
          <a:xfrm>
            <a:off x="1570886" y="4075472"/>
            <a:ext cx="2309592" cy="124376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2" name="Rubrik 1"/>
          <p:cNvSpPr>
            <a:spLocks noGrp="1"/>
          </p:cNvSpPr>
          <p:nvPr>
            <p:ph type="title"/>
          </p:nvPr>
        </p:nvSpPr>
        <p:spPr/>
        <p:txBody>
          <a:bodyPr/>
          <a:lstStyle/>
          <a:p>
            <a:pPr algn="l"/>
            <a:r>
              <a:rPr lang="sv-SE" dirty="0"/>
              <a:t>Fokus Digitalisering 2019-2022</a:t>
            </a:r>
          </a:p>
        </p:txBody>
      </p:sp>
      <p:sp>
        <p:nvSpPr>
          <p:cNvPr id="14" name="Vänster-uppåtpil 13"/>
          <p:cNvSpPr/>
          <p:nvPr/>
        </p:nvSpPr>
        <p:spPr>
          <a:xfrm flipH="1">
            <a:off x="1014516" y="1700808"/>
            <a:ext cx="10353762" cy="4134710"/>
          </a:xfrm>
          <a:prstGeom prst="leftUpArrow">
            <a:avLst>
              <a:gd name="adj1" fmla="val 4868"/>
              <a:gd name="adj2" fmla="val 4405"/>
              <a:gd name="adj3" fmla="val 6527"/>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15" name="textruta 14"/>
          <p:cNvSpPr txBox="1"/>
          <p:nvPr/>
        </p:nvSpPr>
        <p:spPr>
          <a:xfrm>
            <a:off x="2473209" y="5519491"/>
            <a:ext cx="504056" cy="246221"/>
          </a:xfrm>
          <a:prstGeom prst="rect">
            <a:avLst/>
          </a:prstGeom>
          <a:noFill/>
        </p:spPr>
        <p:txBody>
          <a:bodyPr wrap="square" rtlCol="0">
            <a:spAutoFit/>
          </a:bodyPr>
          <a:lstStyle/>
          <a:p>
            <a:r>
              <a:rPr lang="sv-SE" sz="1000" dirty="0">
                <a:solidFill>
                  <a:schemeClr val="bg1"/>
                </a:solidFill>
              </a:rPr>
              <a:t>2019</a:t>
            </a:r>
            <a:endParaRPr lang="sv-SE" sz="1200" dirty="0">
              <a:solidFill>
                <a:schemeClr val="bg1"/>
              </a:solidFill>
            </a:endParaRPr>
          </a:p>
        </p:txBody>
      </p:sp>
      <p:sp>
        <p:nvSpPr>
          <p:cNvPr id="19" name="textruta 18"/>
          <p:cNvSpPr txBox="1"/>
          <p:nvPr/>
        </p:nvSpPr>
        <p:spPr>
          <a:xfrm rot="16200000">
            <a:off x="193620" y="3251844"/>
            <a:ext cx="1997664" cy="246221"/>
          </a:xfrm>
          <a:prstGeom prst="rect">
            <a:avLst/>
          </a:prstGeom>
          <a:noFill/>
        </p:spPr>
        <p:txBody>
          <a:bodyPr wrap="square" rtlCol="0">
            <a:spAutoFit/>
          </a:bodyPr>
          <a:lstStyle/>
          <a:p>
            <a:r>
              <a:rPr lang="sv-SE" sz="1000" dirty="0">
                <a:solidFill>
                  <a:schemeClr val="bg1"/>
                </a:solidFill>
              </a:rPr>
              <a:t>Digital mognad</a:t>
            </a:r>
          </a:p>
        </p:txBody>
      </p:sp>
      <p:sp>
        <p:nvSpPr>
          <p:cNvPr id="42" name="Rektangel 41"/>
          <p:cNvSpPr/>
          <p:nvPr/>
        </p:nvSpPr>
        <p:spPr>
          <a:xfrm>
            <a:off x="1718765" y="1838010"/>
            <a:ext cx="2122596" cy="1015663"/>
          </a:xfrm>
          <a:prstGeom prst="rect">
            <a:avLst/>
          </a:prstGeom>
        </p:spPr>
        <p:txBody>
          <a:bodyPr wrap="square">
            <a:spAutoFit/>
          </a:bodyPr>
          <a:lstStyle/>
          <a:p>
            <a:pPr algn="ctr"/>
            <a:r>
              <a:rPr lang="sv-SE" sz="1200" i="1" dirty="0"/>
              <a:t>”ge verksamheterna en möjlighet att dra efter andan. Så att vi kan få kraft att göra prioriteringar och effektiviseringar”</a:t>
            </a:r>
          </a:p>
        </p:txBody>
      </p:sp>
      <p:sp>
        <p:nvSpPr>
          <p:cNvPr id="45" name="Rektangel med rundade hörn 44"/>
          <p:cNvSpPr/>
          <p:nvPr/>
        </p:nvSpPr>
        <p:spPr>
          <a:xfrm>
            <a:off x="1609558" y="4566449"/>
            <a:ext cx="2232248" cy="71078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dirty="0"/>
              <a:t>Effektivisering</a:t>
            </a:r>
          </a:p>
        </p:txBody>
      </p:sp>
      <p:sp>
        <p:nvSpPr>
          <p:cNvPr id="46" name="Rektangel med rundade hörn 45"/>
          <p:cNvSpPr/>
          <p:nvPr/>
        </p:nvSpPr>
        <p:spPr>
          <a:xfrm>
            <a:off x="1609113" y="4118813"/>
            <a:ext cx="2232248" cy="407170"/>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dirty="0"/>
              <a:t>Attraktiv Arbetsplats</a:t>
            </a:r>
          </a:p>
        </p:txBody>
      </p:sp>
      <p:sp>
        <p:nvSpPr>
          <p:cNvPr id="44" name="Vänster klammerparentes 43"/>
          <p:cNvSpPr/>
          <p:nvPr/>
        </p:nvSpPr>
        <p:spPr bwMode="auto">
          <a:xfrm>
            <a:off x="835503" y="4111846"/>
            <a:ext cx="198610" cy="1208880"/>
          </a:xfrm>
          <a:prstGeom prst="leftBrace">
            <a:avLst>
              <a:gd name="adj1" fmla="val 40540"/>
              <a:gd name="adj2"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47" name="textruta 46"/>
          <p:cNvSpPr txBox="1"/>
          <p:nvPr/>
        </p:nvSpPr>
        <p:spPr>
          <a:xfrm>
            <a:off x="-90348" y="4482325"/>
            <a:ext cx="1116933" cy="461665"/>
          </a:xfrm>
          <a:prstGeom prst="rect">
            <a:avLst/>
          </a:prstGeom>
          <a:noFill/>
        </p:spPr>
        <p:txBody>
          <a:bodyPr wrap="square" rtlCol="0">
            <a:spAutoFit/>
          </a:bodyPr>
          <a:lstStyle/>
          <a:p>
            <a:pPr algn="ctr"/>
            <a:r>
              <a:rPr lang="sv-SE" sz="1200" dirty="0"/>
              <a:t>Digital startsträcka</a:t>
            </a:r>
          </a:p>
        </p:txBody>
      </p:sp>
      <p:sp>
        <p:nvSpPr>
          <p:cNvPr id="49" name="Rektangel med rundade hörn 48"/>
          <p:cNvSpPr/>
          <p:nvPr/>
        </p:nvSpPr>
        <p:spPr>
          <a:xfrm>
            <a:off x="4105209" y="4404708"/>
            <a:ext cx="2232248" cy="872529"/>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dirty="0"/>
              <a:t>Effektivisering</a:t>
            </a:r>
          </a:p>
        </p:txBody>
      </p:sp>
      <p:sp>
        <p:nvSpPr>
          <p:cNvPr id="50" name="Rektangel med rundade hörn 49"/>
          <p:cNvSpPr/>
          <p:nvPr/>
        </p:nvSpPr>
        <p:spPr>
          <a:xfrm>
            <a:off x="4103875" y="3900985"/>
            <a:ext cx="2232248" cy="463786"/>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dirty="0"/>
              <a:t>Attraktiv Arbetsplats</a:t>
            </a:r>
          </a:p>
        </p:txBody>
      </p:sp>
      <p:sp>
        <p:nvSpPr>
          <p:cNvPr id="51" name="Rektangel med rundade hörn 50"/>
          <p:cNvSpPr/>
          <p:nvPr/>
        </p:nvSpPr>
        <p:spPr>
          <a:xfrm>
            <a:off x="4103875" y="3537365"/>
            <a:ext cx="2232248" cy="323683"/>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dirty="0"/>
              <a:t>Ökad Medborgarnytta</a:t>
            </a:r>
          </a:p>
        </p:txBody>
      </p:sp>
      <p:sp>
        <p:nvSpPr>
          <p:cNvPr id="52" name="Rektangel med rundade hörn 51"/>
          <p:cNvSpPr/>
          <p:nvPr/>
        </p:nvSpPr>
        <p:spPr>
          <a:xfrm>
            <a:off x="4104790" y="3177325"/>
            <a:ext cx="2232248" cy="323683"/>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dirty="0"/>
              <a:t>Ökad Kvalitet</a:t>
            </a:r>
          </a:p>
        </p:txBody>
      </p:sp>
      <p:sp>
        <p:nvSpPr>
          <p:cNvPr id="55" name="textruta 54"/>
          <p:cNvSpPr txBox="1"/>
          <p:nvPr/>
        </p:nvSpPr>
        <p:spPr>
          <a:xfrm>
            <a:off x="4970701" y="5520914"/>
            <a:ext cx="504056" cy="246221"/>
          </a:xfrm>
          <a:prstGeom prst="rect">
            <a:avLst/>
          </a:prstGeom>
          <a:noFill/>
        </p:spPr>
        <p:txBody>
          <a:bodyPr wrap="square" rtlCol="0">
            <a:spAutoFit/>
          </a:bodyPr>
          <a:lstStyle/>
          <a:p>
            <a:r>
              <a:rPr lang="sv-SE" sz="1000" dirty="0">
                <a:solidFill>
                  <a:schemeClr val="bg1"/>
                </a:solidFill>
              </a:rPr>
              <a:t>2020</a:t>
            </a:r>
            <a:endParaRPr lang="sv-SE" sz="1200" dirty="0">
              <a:solidFill>
                <a:schemeClr val="bg1"/>
              </a:solidFill>
            </a:endParaRPr>
          </a:p>
        </p:txBody>
      </p:sp>
      <p:sp>
        <p:nvSpPr>
          <p:cNvPr id="56" name="textruta 55"/>
          <p:cNvSpPr txBox="1"/>
          <p:nvPr/>
        </p:nvSpPr>
        <p:spPr>
          <a:xfrm>
            <a:off x="7536160" y="5517681"/>
            <a:ext cx="504056" cy="246221"/>
          </a:xfrm>
          <a:prstGeom prst="rect">
            <a:avLst/>
          </a:prstGeom>
          <a:noFill/>
        </p:spPr>
        <p:txBody>
          <a:bodyPr wrap="square" rtlCol="0">
            <a:spAutoFit/>
          </a:bodyPr>
          <a:lstStyle/>
          <a:p>
            <a:r>
              <a:rPr lang="sv-SE" sz="1000" dirty="0">
                <a:solidFill>
                  <a:schemeClr val="bg1"/>
                </a:solidFill>
              </a:rPr>
              <a:t>2021</a:t>
            </a:r>
            <a:endParaRPr lang="sv-SE" sz="1200" dirty="0">
              <a:solidFill>
                <a:schemeClr val="bg1"/>
              </a:solidFill>
            </a:endParaRPr>
          </a:p>
        </p:txBody>
      </p:sp>
      <p:sp>
        <p:nvSpPr>
          <p:cNvPr id="57" name="textruta 56"/>
          <p:cNvSpPr txBox="1"/>
          <p:nvPr/>
        </p:nvSpPr>
        <p:spPr>
          <a:xfrm>
            <a:off x="9977138" y="5517681"/>
            <a:ext cx="504056" cy="246221"/>
          </a:xfrm>
          <a:prstGeom prst="rect">
            <a:avLst/>
          </a:prstGeom>
          <a:noFill/>
        </p:spPr>
        <p:txBody>
          <a:bodyPr wrap="square" rtlCol="0">
            <a:spAutoFit/>
          </a:bodyPr>
          <a:lstStyle/>
          <a:p>
            <a:r>
              <a:rPr lang="sv-SE" sz="1000" dirty="0">
                <a:solidFill>
                  <a:schemeClr val="bg1"/>
                </a:solidFill>
              </a:rPr>
              <a:t>2022</a:t>
            </a:r>
            <a:endParaRPr lang="sv-SE" sz="1200" dirty="0">
              <a:solidFill>
                <a:schemeClr val="bg1"/>
              </a:solidFill>
            </a:endParaRPr>
          </a:p>
        </p:txBody>
      </p:sp>
      <p:sp>
        <p:nvSpPr>
          <p:cNvPr id="58" name="Rektangel med rundade hörn 57"/>
          <p:cNvSpPr/>
          <p:nvPr/>
        </p:nvSpPr>
        <p:spPr>
          <a:xfrm>
            <a:off x="6607644" y="4310826"/>
            <a:ext cx="2232248" cy="972327"/>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dirty="0"/>
              <a:t>Effektivisering</a:t>
            </a:r>
          </a:p>
        </p:txBody>
      </p:sp>
      <p:sp>
        <p:nvSpPr>
          <p:cNvPr id="59" name="Rektangel med rundade hörn 58"/>
          <p:cNvSpPr/>
          <p:nvPr/>
        </p:nvSpPr>
        <p:spPr>
          <a:xfrm>
            <a:off x="6603372" y="3717032"/>
            <a:ext cx="2232248" cy="551186"/>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dirty="0"/>
              <a:t>Attraktiv Arbetsplats</a:t>
            </a:r>
          </a:p>
        </p:txBody>
      </p:sp>
      <p:sp>
        <p:nvSpPr>
          <p:cNvPr id="60" name="Rektangel med rundade hörn 59"/>
          <p:cNvSpPr/>
          <p:nvPr/>
        </p:nvSpPr>
        <p:spPr>
          <a:xfrm>
            <a:off x="6607644" y="3068960"/>
            <a:ext cx="2232248" cy="611989"/>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dirty="0"/>
              <a:t>Ökad Medborgarnytta</a:t>
            </a:r>
          </a:p>
        </p:txBody>
      </p:sp>
      <p:sp>
        <p:nvSpPr>
          <p:cNvPr id="61" name="Rektangel med rundade hörn 60"/>
          <p:cNvSpPr/>
          <p:nvPr/>
        </p:nvSpPr>
        <p:spPr>
          <a:xfrm>
            <a:off x="6603372" y="2601646"/>
            <a:ext cx="2232248" cy="42283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dirty="0"/>
              <a:t>Ökad Kvalitet</a:t>
            </a:r>
          </a:p>
        </p:txBody>
      </p:sp>
      <p:sp>
        <p:nvSpPr>
          <p:cNvPr id="62" name="Rektangel med rundade hörn 61"/>
          <p:cNvSpPr/>
          <p:nvPr/>
        </p:nvSpPr>
        <p:spPr>
          <a:xfrm>
            <a:off x="9098051" y="4149080"/>
            <a:ext cx="2232248" cy="1128157"/>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dirty="0"/>
              <a:t>Effektivisering</a:t>
            </a:r>
          </a:p>
        </p:txBody>
      </p:sp>
      <p:sp>
        <p:nvSpPr>
          <p:cNvPr id="63" name="Rektangel med rundade hörn 62"/>
          <p:cNvSpPr/>
          <p:nvPr/>
        </p:nvSpPr>
        <p:spPr>
          <a:xfrm>
            <a:off x="9086973" y="3501008"/>
            <a:ext cx="2232248" cy="602479"/>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dirty="0"/>
              <a:t>Attraktiv Arbetsplats</a:t>
            </a:r>
          </a:p>
        </p:txBody>
      </p:sp>
      <p:sp>
        <p:nvSpPr>
          <p:cNvPr id="64" name="Rektangel med rundade hörn 63"/>
          <p:cNvSpPr/>
          <p:nvPr/>
        </p:nvSpPr>
        <p:spPr>
          <a:xfrm>
            <a:off x="9086973" y="2780928"/>
            <a:ext cx="2232248" cy="674321"/>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dirty="0"/>
              <a:t>Ökad Medborgarnytta</a:t>
            </a:r>
          </a:p>
        </p:txBody>
      </p:sp>
      <p:sp>
        <p:nvSpPr>
          <p:cNvPr id="65" name="Rektangel med rundade hörn 64"/>
          <p:cNvSpPr/>
          <p:nvPr/>
        </p:nvSpPr>
        <p:spPr>
          <a:xfrm>
            <a:off x="9093333" y="2264646"/>
            <a:ext cx="2232248" cy="470689"/>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200" dirty="0"/>
              <a:t>Ökad Kvalitet</a:t>
            </a:r>
          </a:p>
        </p:txBody>
      </p:sp>
      <p:sp>
        <p:nvSpPr>
          <p:cNvPr id="67" name="textruta 66"/>
          <p:cNvSpPr txBox="1"/>
          <p:nvPr/>
        </p:nvSpPr>
        <p:spPr>
          <a:xfrm>
            <a:off x="-44516" y="3774231"/>
            <a:ext cx="1033802" cy="461665"/>
          </a:xfrm>
          <a:prstGeom prst="rect">
            <a:avLst/>
          </a:prstGeom>
          <a:noFill/>
        </p:spPr>
        <p:txBody>
          <a:bodyPr wrap="square" rtlCol="0">
            <a:spAutoFit/>
          </a:bodyPr>
          <a:lstStyle/>
          <a:p>
            <a:pPr algn="ctr"/>
            <a:r>
              <a:rPr lang="sv-SE" sz="1200" dirty="0"/>
              <a:t>Automation möjligt</a:t>
            </a:r>
          </a:p>
        </p:txBody>
      </p:sp>
      <p:sp>
        <p:nvSpPr>
          <p:cNvPr id="69" name="textruta 68"/>
          <p:cNvSpPr txBox="1"/>
          <p:nvPr/>
        </p:nvSpPr>
        <p:spPr>
          <a:xfrm>
            <a:off x="127974" y="3034590"/>
            <a:ext cx="780599" cy="461665"/>
          </a:xfrm>
          <a:prstGeom prst="rect">
            <a:avLst/>
          </a:prstGeom>
          <a:noFill/>
        </p:spPr>
        <p:txBody>
          <a:bodyPr wrap="square" rtlCol="0">
            <a:spAutoFit/>
          </a:bodyPr>
          <a:lstStyle/>
          <a:p>
            <a:pPr algn="ctr"/>
            <a:r>
              <a:rPr lang="sv-SE" sz="1200" dirty="0"/>
              <a:t>AI möjligt</a:t>
            </a:r>
          </a:p>
        </p:txBody>
      </p:sp>
      <p:sp>
        <p:nvSpPr>
          <p:cNvPr id="4" name="textruta 3"/>
          <p:cNvSpPr txBox="1"/>
          <p:nvPr/>
        </p:nvSpPr>
        <p:spPr>
          <a:xfrm>
            <a:off x="4067865" y="1871154"/>
            <a:ext cx="2633974" cy="830997"/>
          </a:xfrm>
          <a:prstGeom prst="rect">
            <a:avLst/>
          </a:prstGeom>
          <a:noFill/>
        </p:spPr>
        <p:txBody>
          <a:bodyPr wrap="square" rtlCol="0">
            <a:spAutoFit/>
          </a:bodyPr>
          <a:lstStyle/>
          <a:p>
            <a:r>
              <a:rPr lang="sv-SE" sz="1200" dirty="0"/>
              <a:t>Välfärdsteknologi</a:t>
            </a:r>
          </a:p>
          <a:p>
            <a:r>
              <a:rPr lang="sv-SE" sz="1200" dirty="0"/>
              <a:t>Smarta autonoma lösningar</a:t>
            </a:r>
          </a:p>
          <a:p>
            <a:r>
              <a:rPr lang="sv-SE" sz="1200" dirty="0"/>
              <a:t>Ett (1) ärendehanteringssystem</a:t>
            </a:r>
          </a:p>
          <a:p>
            <a:r>
              <a:rPr lang="sv-SE" sz="1200" dirty="0"/>
              <a:t>Processautomation</a:t>
            </a:r>
          </a:p>
        </p:txBody>
      </p:sp>
    </p:spTree>
    <p:extLst>
      <p:ext uri="{BB962C8B-B14F-4D97-AF65-F5344CB8AC3E}">
        <p14:creationId xmlns:p14="http://schemas.microsoft.com/office/powerpoint/2010/main" val="79643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500"/>
                                        <p:tgtEl>
                                          <p:spTgt spid="70"/>
                                        </p:tgtEl>
                                      </p:cBhvr>
                                    </p:animEffect>
                                  </p:childTnLst>
                                  <p:subTnLst>
                                    <p:set>
                                      <p:cBhvr override="childStyle">
                                        <p:cTn dur="1" fill="hold" display="0" masterRel="nextClick" afterEffect="1"/>
                                        <p:tgtEl>
                                          <p:spTgt spid="70"/>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subTnLst>
                                    <p:set>
                                      <p:cBhvr override="childStyle">
                                        <p:cTn dur="1" fill="hold" display="0" masterRel="nextClick" afterEffect="1"/>
                                        <p:tgtEl>
                                          <p:spTgt spid="7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500"/>
                                        <p:tgtEl>
                                          <p:spTgt spid="6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fade">
                                      <p:cBhvr>
                                        <p:cTn id="89" dur="500"/>
                                        <p:tgtEl>
                                          <p:spTgt spid="69"/>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53"/>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5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0"/>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1"/>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54"/>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62"/>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64"/>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65"/>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0" grpId="0" animBg="1"/>
      <p:bldP spid="23" grpId="0" animBg="1"/>
      <p:bldP spid="21" grpId="0" animBg="1"/>
      <p:bldP spid="54" grpId="0" animBg="1"/>
      <p:bldP spid="53" grpId="0" animBg="1"/>
      <p:bldP spid="48" grpId="0" animBg="1"/>
      <p:bldP spid="3" grpId="0" animBg="1"/>
      <p:bldP spid="42" grpId="0"/>
      <p:bldP spid="45" grpId="0" animBg="1"/>
      <p:bldP spid="46" grpId="0" animBg="1"/>
      <p:bldP spid="44" grpId="0" animBg="1"/>
      <p:bldP spid="47" grpId="0"/>
      <p:bldP spid="49" grpId="0" animBg="1"/>
      <p:bldP spid="50" grpId="0" animBg="1"/>
      <p:bldP spid="51" grpId="0" animBg="1"/>
      <p:bldP spid="52" grpId="0" animBg="1"/>
      <p:bldP spid="58" grpId="0" animBg="1"/>
      <p:bldP spid="59" grpId="0" animBg="1"/>
      <p:bldP spid="60" grpId="0" animBg="1"/>
      <p:bldP spid="61" grpId="0" animBg="1"/>
      <p:bldP spid="62" grpId="0" animBg="1"/>
      <p:bldP spid="63" grpId="0" animBg="1"/>
      <p:bldP spid="64" grpId="0" animBg="1"/>
      <p:bldP spid="65" grpId="0" animBg="1"/>
      <p:bldP spid="67" grpId="0"/>
      <p:bldP spid="69"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8432C300-A3D0-4F3D-9486-32FE8B3C4351}"/>
              </a:ext>
            </a:extLst>
          </p:cNvPr>
          <p:cNvSpPr>
            <a:spLocks noGrp="1"/>
          </p:cNvSpPr>
          <p:nvPr>
            <p:ph sz="half" idx="1"/>
          </p:nvPr>
        </p:nvSpPr>
        <p:spPr>
          <a:xfrm>
            <a:off x="1994520" y="1010081"/>
            <a:ext cx="8368425" cy="1588746"/>
          </a:xfrm>
        </p:spPr>
        <p:txBody>
          <a:bodyPr>
            <a:normAutofit fontScale="25000" lnSpcReduction="20000"/>
          </a:bodyPr>
          <a:lstStyle/>
          <a:p>
            <a:pPr marL="0" indent="0">
              <a:buNone/>
            </a:pPr>
            <a:r>
              <a:rPr lang="sv-SE" sz="8000" dirty="0"/>
              <a:t>Hela värdet genom automation realiseras genom att man optimerar organisationens processer utifrån automationsperspektivet.</a:t>
            </a:r>
            <a:br>
              <a:rPr lang="sv-SE" sz="8000" dirty="0"/>
            </a:br>
            <a:br>
              <a:rPr lang="sv-SE" sz="8000" dirty="0"/>
            </a:br>
            <a:r>
              <a:rPr lang="sv-SE" sz="8000" dirty="0"/>
              <a:t>Det är INTE IT/Digitaliseringsavdelningen som hittar vad som behöver effektiviseras eller automatiseras, det är de olika förvaltningarna som är experter på vad som behöver effektiviseras. </a:t>
            </a:r>
            <a:br>
              <a:rPr lang="sv-SE" sz="8000" dirty="0"/>
            </a:br>
            <a:br>
              <a:rPr lang="sv-SE" sz="8000" dirty="0"/>
            </a:br>
            <a:r>
              <a:rPr lang="sv-SE" sz="8000" dirty="0"/>
              <a:t>IT/Digitaliseringsavdelningen är en katalysator och utförare för att möjliggöra effektiviseringar med hjälp av olika tekniker som processkartläggning, kravworkshops, analys och utveckling</a:t>
            </a:r>
          </a:p>
          <a:p>
            <a:pPr marL="0" indent="0">
              <a:buNone/>
            </a:pPr>
            <a:endParaRPr lang="sv-SE" dirty="0">
              <a:solidFill>
                <a:schemeClr val="tx1"/>
              </a:solidFill>
            </a:endParaRPr>
          </a:p>
        </p:txBody>
      </p:sp>
      <p:sp>
        <p:nvSpPr>
          <p:cNvPr id="22" name="Rubrik 1">
            <a:extLst>
              <a:ext uri="{FF2B5EF4-FFF2-40B4-BE49-F238E27FC236}">
                <a16:creationId xmlns:a16="http://schemas.microsoft.com/office/drawing/2014/main" id="{99176871-D4FC-44A4-8622-07BDD6EDD606}"/>
              </a:ext>
            </a:extLst>
          </p:cNvPr>
          <p:cNvSpPr>
            <a:spLocks noGrp="1"/>
          </p:cNvSpPr>
          <p:nvPr>
            <p:ph type="title"/>
          </p:nvPr>
        </p:nvSpPr>
        <p:spPr>
          <a:xfrm>
            <a:off x="2009811" y="206032"/>
            <a:ext cx="8229600" cy="666750"/>
          </a:xfrm>
        </p:spPr>
        <p:txBody>
          <a:bodyPr anchor="ctr">
            <a:normAutofit fontScale="90000"/>
          </a:bodyPr>
          <a:lstStyle/>
          <a:p>
            <a:r>
              <a:rPr lang="sv-SE" dirty="0"/>
              <a:t>Verksamhetsutveckling! </a:t>
            </a:r>
            <a:br>
              <a:rPr lang="sv-SE" dirty="0"/>
            </a:br>
            <a:r>
              <a:rPr lang="sv-SE" sz="1800" dirty="0">
                <a:solidFill>
                  <a:srgbClr val="00B0F0"/>
                </a:solidFill>
              </a:rPr>
              <a:t>Administrativa processer</a:t>
            </a:r>
            <a:endParaRPr lang="sv-SE" dirty="0">
              <a:solidFill>
                <a:srgbClr val="00B0F0"/>
              </a:solidFill>
            </a:endParaRPr>
          </a:p>
        </p:txBody>
      </p:sp>
      <p:pic>
        <p:nvPicPr>
          <p:cNvPr id="3" name="Bildobjekt 2">
            <a:extLst>
              <a:ext uri="{FF2B5EF4-FFF2-40B4-BE49-F238E27FC236}">
                <a16:creationId xmlns:a16="http://schemas.microsoft.com/office/drawing/2014/main" id="{95D3BF7B-E597-43D2-9474-E7044539A7CE}"/>
              </a:ext>
            </a:extLst>
          </p:cNvPr>
          <p:cNvPicPr>
            <a:picLocks noChangeAspect="1"/>
          </p:cNvPicPr>
          <p:nvPr/>
        </p:nvPicPr>
        <p:blipFill>
          <a:blip r:embed="rId3"/>
          <a:stretch>
            <a:fillRect/>
          </a:stretch>
        </p:blipFill>
        <p:spPr>
          <a:xfrm>
            <a:off x="1930253" y="3933056"/>
            <a:ext cx="2844074" cy="1264681"/>
          </a:xfrm>
          <a:prstGeom prst="rect">
            <a:avLst/>
          </a:prstGeom>
        </p:spPr>
      </p:pic>
      <p:pic>
        <p:nvPicPr>
          <p:cNvPr id="7" name="Bildobjekt 6">
            <a:extLst>
              <a:ext uri="{FF2B5EF4-FFF2-40B4-BE49-F238E27FC236}">
                <a16:creationId xmlns:a16="http://schemas.microsoft.com/office/drawing/2014/main" id="{BB3B1786-C412-4BC7-A3B3-D2365C08D390}"/>
              </a:ext>
            </a:extLst>
          </p:cNvPr>
          <p:cNvPicPr>
            <a:picLocks noChangeAspect="1"/>
          </p:cNvPicPr>
          <p:nvPr/>
        </p:nvPicPr>
        <p:blipFill>
          <a:blip r:embed="rId4"/>
          <a:stretch>
            <a:fillRect/>
          </a:stretch>
        </p:blipFill>
        <p:spPr>
          <a:xfrm>
            <a:off x="6034337" y="3936374"/>
            <a:ext cx="3095063" cy="1261363"/>
          </a:xfrm>
          <a:prstGeom prst="rect">
            <a:avLst/>
          </a:prstGeom>
        </p:spPr>
      </p:pic>
      <p:sp>
        <p:nvSpPr>
          <p:cNvPr id="8" name="Rektangel 7">
            <a:extLst>
              <a:ext uri="{FF2B5EF4-FFF2-40B4-BE49-F238E27FC236}">
                <a16:creationId xmlns:a16="http://schemas.microsoft.com/office/drawing/2014/main" id="{8FDA0AAA-18D1-4E28-BBAE-19C35790B6B2}"/>
              </a:ext>
            </a:extLst>
          </p:cNvPr>
          <p:cNvSpPr/>
          <p:nvPr/>
        </p:nvSpPr>
        <p:spPr>
          <a:xfrm>
            <a:off x="1919536" y="5972987"/>
            <a:ext cx="8229600" cy="4591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sv-SE" sz="1350" dirty="0">
                <a:solidFill>
                  <a:srgbClr val="0070C0"/>
                </a:solidFill>
                <a:latin typeface="Graphik Regular"/>
              </a:rPr>
              <a:t>Såväl organisation, process och </a:t>
            </a:r>
            <a:r>
              <a:rPr lang="sv-SE" sz="1350">
                <a:solidFill>
                  <a:srgbClr val="0070C0"/>
                </a:solidFill>
                <a:latin typeface="Graphik Regular"/>
              </a:rPr>
              <a:t>systemstöd påverkas </a:t>
            </a:r>
            <a:r>
              <a:rPr lang="sv-SE" sz="1350" dirty="0">
                <a:solidFill>
                  <a:srgbClr val="0070C0"/>
                </a:solidFill>
                <a:latin typeface="Graphik Regular"/>
              </a:rPr>
              <a:t>av automationsanalysen.</a:t>
            </a:r>
          </a:p>
        </p:txBody>
      </p:sp>
      <p:sp>
        <p:nvSpPr>
          <p:cNvPr id="17" name="Rektangel 16">
            <a:extLst>
              <a:ext uri="{FF2B5EF4-FFF2-40B4-BE49-F238E27FC236}">
                <a16:creationId xmlns:a16="http://schemas.microsoft.com/office/drawing/2014/main" id="{A7986E3D-C15D-47AE-B535-8BA539853477}"/>
              </a:ext>
            </a:extLst>
          </p:cNvPr>
          <p:cNvSpPr/>
          <p:nvPr/>
        </p:nvSpPr>
        <p:spPr>
          <a:xfrm>
            <a:off x="6034337" y="5197735"/>
            <a:ext cx="3095063" cy="459188"/>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sv-SE" sz="1350" dirty="0">
                <a:solidFill>
                  <a:srgbClr val="FFFFFF"/>
                </a:solidFill>
                <a:latin typeface="Graphik Regular"/>
              </a:rPr>
              <a:t>BÖRLÄGE</a:t>
            </a:r>
          </a:p>
        </p:txBody>
      </p:sp>
      <p:sp>
        <p:nvSpPr>
          <p:cNvPr id="19" name="Rektangel 18">
            <a:extLst>
              <a:ext uri="{FF2B5EF4-FFF2-40B4-BE49-F238E27FC236}">
                <a16:creationId xmlns:a16="http://schemas.microsoft.com/office/drawing/2014/main" id="{040C0D9F-4675-4B15-A4A4-F99C584A4B1F}"/>
              </a:ext>
            </a:extLst>
          </p:cNvPr>
          <p:cNvSpPr/>
          <p:nvPr/>
        </p:nvSpPr>
        <p:spPr>
          <a:xfrm>
            <a:off x="1919536" y="5245592"/>
            <a:ext cx="2844074" cy="459188"/>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sv-SE" sz="1350" dirty="0">
                <a:solidFill>
                  <a:srgbClr val="FFFFFF"/>
                </a:solidFill>
                <a:latin typeface="Graphik Regular"/>
              </a:rPr>
              <a:t>NULÄGE</a:t>
            </a:r>
          </a:p>
        </p:txBody>
      </p:sp>
      <p:sp>
        <p:nvSpPr>
          <p:cNvPr id="12" name="Pil: sparr 11">
            <a:extLst>
              <a:ext uri="{FF2B5EF4-FFF2-40B4-BE49-F238E27FC236}">
                <a16:creationId xmlns:a16="http://schemas.microsoft.com/office/drawing/2014/main" id="{674CBA1F-204A-4C4A-8080-8797801BC1C6}"/>
              </a:ext>
            </a:extLst>
          </p:cNvPr>
          <p:cNvSpPr/>
          <p:nvPr/>
        </p:nvSpPr>
        <p:spPr>
          <a:xfrm>
            <a:off x="5243181" y="5245592"/>
            <a:ext cx="363474" cy="363474"/>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sv-SE" sz="1350">
              <a:solidFill>
                <a:srgbClr val="000000"/>
              </a:solidFill>
              <a:latin typeface="Graphik Regular"/>
            </a:endParaRPr>
          </a:p>
        </p:txBody>
      </p:sp>
      <p:sp>
        <p:nvSpPr>
          <p:cNvPr id="25" name="Pil: sparr 24">
            <a:extLst>
              <a:ext uri="{FF2B5EF4-FFF2-40B4-BE49-F238E27FC236}">
                <a16:creationId xmlns:a16="http://schemas.microsoft.com/office/drawing/2014/main" id="{6EE22329-7764-44F5-B27A-501130D181D0}"/>
              </a:ext>
            </a:extLst>
          </p:cNvPr>
          <p:cNvSpPr/>
          <p:nvPr/>
        </p:nvSpPr>
        <p:spPr>
          <a:xfrm>
            <a:off x="5003052" y="5245592"/>
            <a:ext cx="363474" cy="363474"/>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sv-SE" sz="1350">
              <a:solidFill>
                <a:srgbClr val="000000"/>
              </a:solidFill>
              <a:latin typeface="Graphik Regular"/>
            </a:endParaRPr>
          </a:p>
        </p:txBody>
      </p:sp>
      <p:sp>
        <p:nvSpPr>
          <p:cNvPr id="27" name="Pil: sparr 26">
            <a:extLst>
              <a:ext uri="{FF2B5EF4-FFF2-40B4-BE49-F238E27FC236}">
                <a16:creationId xmlns:a16="http://schemas.microsoft.com/office/drawing/2014/main" id="{D6FC2EC5-9959-45FD-92C6-55640E6287B3}"/>
              </a:ext>
            </a:extLst>
          </p:cNvPr>
          <p:cNvSpPr/>
          <p:nvPr/>
        </p:nvSpPr>
        <p:spPr>
          <a:xfrm>
            <a:off x="5483925" y="5245592"/>
            <a:ext cx="363474" cy="363474"/>
          </a:xfrm>
          <a:prstGeom prst="chevron">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sv-SE" sz="1350">
              <a:solidFill>
                <a:srgbClr val="000000"/>
              </a:solidFill>
              <a:latin typeface="Graphik Regular"/>
            </a:endParaRPr>
          </a:p>
        </p:txBody>
      </p:sp>
      <p:sp>
        <p:nvSpPr>
          <p:cNvPr id="13" name="textruta 12">
            <a:extLst>
              <a:ext uri="{FF2B5EF4-FFF2-40B4-BE49-F238E27FC236}">
                <a16:creationId xmlns:a16="http://schemas.microsoft.com/office/drawing/2014/main" id="{31DABAA7-3FBA-46B6-9BF1-96D7EB1FF23D}"/>
              </a:ext>
            </a:extLst>
          </p:cNvPr>
          <p:cNvSpPr txBox="1"/>
          <p:nvPr/>
        </p:nvSpPr>
        <p:spPr>
          <a:xfrm>
            <a:off x="5089135" y="5280541"/>
            <a:ext cx="880497" cy="300082"/>
          </a:xfrm>
          <a:prstGeom prst="rect">
            <a:avLst/>
          </a:prstGeom>
          <a:noFill/>
        </p:spPr>
        <p:txBody>
          <a:bodyPr wrap="none" rtlCol="0">
            <a:spAutoFit/>
          </a:bodyPr>
          <a:lstStyle/>
          <a:p>
            <a:pPr defTabSz="685800">
              <a:defRPr/>
            </a:pPr>
            <a:r>
              <a:rPr lang="sv-SE" sz="1350" dirty="0">
                <a:solidFill>
                  <a:srgbClr val="000000">
                    <a:lumMod val="50000"/>
                    <a:lumOff val="50000"/>
                  </a:srgbClr>
                </a:solidFill>
                <a:latin typeface="Graphik Regular"/>
              </a:rPr>
              <a:t>ANALYS</a:t>
            </a:r>
          </a:p>
        </p:txBody>
      </p:sp>
    </p:spTree>
    <p:extLst>
      <p:ext uri="{BB962C8B-B14F-4D97-AF65-F5344CB8AC3E}">
        <p14:creationId xmlns:p14="http://schemas.microsoft.com/office/powerpoint/2010/main" val="309573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prioritera allt?</a:t>
            </a:r>
          </a:p>
        </p:txBody>
      </p:sp>
      <p:pic>
        <p:nvPicPr>
          <p:cNvPr id="4" name="Bildobjekt 3"/>
          <p:cNvPicPr>
            <a:picLocks noChangeAspect="1"/>
          </p:cNvPicPr>
          <p:nvPr/>
        </p:nvPicPr>
        <p:blipFill>
          <a:blip r:embed="rId2"/>
          <a:stretch>
            <a:fillRect/>
          </a:stretch>
        </p:blipFill>
        <p:spPr>
          <a:xfrm>
            <a:off x="767408" y="1340768"/>
            <a:ext cx="5535166" cy="4807697"/>
          </a:xfrm>
          <a:prstGeom prst="rect">
            <a:avLst/>
          </a:prstGeom>
        </p:spPr>
      </p:pic>
      <p:sp>
        <p:nvSpPr>
          <p:cNvPr id="5" name="textruta 4"/>
          <p:cNvSpPr txBox="1"/>
          <p:nvPr/>
        </p:nvSpPr>
        <p:spPr>
          <a:xfrm>
            <a:off x="6335975" y="1150975"/>
            <a:ext cx="5400600" cy="2369880"/>
          </a:xfrm>
          <a:prstGeom prst="rect">
            <a:avLst/>
          </a:prstGeom>
          <a:noFill/>
        </p:spPr>
        <p:txBody>
          <a:bodyPr wrap="square" rtlCol="0">
            <a:spAutoFit/>
          </a:bodyPr>
          <a:lstStyle/>
          <a:p>
            <a:r>
              <a:rPr lang="sv-SE" dirty="0"/>
              <a:t>Första steg är att i möte med verksamheten ställa rätt frågor</a:t>
            </a:r>
          </a:p>
          <a:p>
            <a:pPr marL="342900" indent="-342900">
              <a:buFont typeface="Arial" panose="020B0604020202020204" pitchFamily="34" charset="0"/>
              <a:buChar char="•"/>
            </a:pPr>
            <a:r>
              <a:rPr lang="sv-SE" sz="2000" b="0" dirty="0"/>
              <a:t>Angelägenhet</a:t>
            </a:r>
          </a:p>
          <a:p>
            <a:pPr marL="342900" indent="-342900">
              <a:buFont typeface="Arial" panose="020B0604020202020204" pitchFamily="34" charset="0"/>
              <a:buChar char="•"/>
            </a:pPr>
            <a:r>
              <a:rPr lang="sv-SE" sz="2000" b="0" dirty="0"/>
              <a:t>Vilka mål ska detta gå mot</a:t>
            </a:r>
          </a:p>
          <a:p>
            <a:pPr marL="342900" indent="-342900">
              <a:buFont typeface="Arial" panose="020B0604020202020204" pitchFamily="34" charset="0"/>
              <a:buChar char="•"/>
            </a:pPr>
            <a:r>
              <a:rPr lang="sv-SE" sz="2000" b="0" dirty="0"/>
              <a:t>Genomförbarhet</a:t>
            </a:r>
          </a:p>
          <a:p>
            <a:pPr marL="342900" indent="-342900">
              <a:buFont typeface="Arial" panose="020B0604020202020204" pitchFamily="34" charset="0"/>
              <a:buChar char="•"/>
            </a:pPr>
            <a:r>
              <a:rPr lang="sv-SE" sz="2000" b="0" dirty="0"/>
              <a:t>Nytta för medborgare/verksamhet, direkt och indirekt</a:t>
            </a:r>
          </a:p>
        </p:txBody>
      </p:sp>
      <p:sp>
        <p:nvSpPr>
          <p:cNvPr id="6" name="textruta 5"/>
          <p:cNvSpPr txBox="1"/>
          <p:nvPr/>
        </p:nvSpPr>
        <p:spPr>
          <a:xfrm>
            <a:off x="6384747" y="4053425"/>
            <a:ext cx="5303055" cy="1200329"/>
          </a:xfrm>
          <a:prstGeom prst="rect">
            <a:avLst/>
          </a:prstGeom>
          <a:noFill/>
        </p:spPr>
        <p:txBody>
          <a:bodyPr wrap="none" rtlCol="0">
            <a:spAutoFit/>
          </a:bodyPr>
          <a:lstStyle/>
          <a:p>
            <a:r>
              <a:rPr lang="sv-SE" dirty="0"/>
              <a:t>Vi får svaret i form av poäng</a:t>
            </a:r>
          </a:p>
          <a:p>
            <a:r>
              <a:rPr lang="sv-SE" dirty="0"/>
              <a:t>Över 9 poäng -&gt; gå vidare</a:t>
            </a:r>
          </a:p>
          <a:p>
            <a:r>
              <a:rPr lang="sv-SE" dirty="0"/>
              <a:t>Under 9 poäng -&gt; stanna och vänta</a:t>
            </a:r>
          </a:p>
        </p:txBody>
      </p:sp>
    </p:spTree>
    <p:extLst>
      <p:ext uri="{BB962C8B-B14F-4D97-AF65-F5344CB8AC3E}">
        <p14:creationId xmlns:p14="http://schemas.microsoft.com/office/powerpoint/2010/main" val="40977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2">
            <a:extLst>
              <a:ext uri="{FF2B5EF4-FFF2-40B4-BE49-F238E27FC236}">
                <a16:creationId xmlns:a16="http://schemas.microsoft.com/office/drawing/2014/main" id="{891AB36C-4951-4DEB-ADDE-DD403210FDB5}"/>
              </a:ext>
            </a:extLst>
          </p:cNvPr>
          <p:cNvSpPr>
            <a:spLocks noGrp="1"/>
          </p:cNvSpPr>
          <p:nvPr>
            <p:ph type="title"/>
          </p:nvPr>
        </p:nvSpPr>
        <p:spPr>
          <a:xfrm>
            <a:off x="1981200" y="293370"/>
            <a:ext cx="8229600" cy="687358"/>
          </a:xfrm>
        </p:spPr>
        <p:txBody>
          <a:bodyPr>
            <a:normAutofit fontScale="90000"/>
          </a:bodyPr>
          <a:lstStyle/>
          <a:p>
            <a:r>
              <a:rPr lang="sv-SE" dirty="0"/>
              <a:t>Var är vi idag – vad är planen för 2021</a:t>
            </a:r>
            <a:br>
              <a:rPr lang="sv-SE" dirty="0"/>
            </a:br>
            <a:br>
              <a:rPr lang="sv-SE" dirty="0"/>
            </a:br>
            <a:r>
              <a:rPr lang="sv-SE" sz="2000" dirty="0">
                <a:solidFill>
                  <a:srgbClr val="584B4C"/>
                </a:solidFill>
                <a:latin typeface="+mn-lt"/>
                <a:ea typeface="+mn-ea"/>
                <a:cs typeface="+mn-cs"/>
              </a:rPr>
              <a:t>Mål 2020-12-31 var satt till 40 processer med tidsbesparing motsvarande 10 heltidsanställda, vi kommer nå det målet</a:t>
            </a:r>
            <a:br>
              <a:rPr lang="sv-SE" sz="2000" dirty="0">
                <a:solidFill>
                  <a:srgbClr val="584B4C"/>
                </a:solidFill>
                <a:latin typeface="+mn-lt"/>
                <a:ea typeface="+mn-ea"/>
                <a:cs typeface="+mn-cs"/>
              </a:rPr>
            </a:br>
            <a:br>
              <a:rPr lang="sv-SE" sz="2000" dirty="0">
                <a:solidFill>
                  <a:srgbClr val="584B4C"/>
                </a:solidFill>
                <a:latin typeface="+mn-lt"/>
                <a:ea typeface="+mn-ea"/>
                <a:cs typeface="+mn-cs"/>
              </a:rPr>
            </a:br>
            <a:r>
              <a:rPr lang="sv-SE" sz="2000" dirty="0">
                <a:solidFill>
                  <a:srgbClr val="584B4C"/>
                </a:solidFill>
                <a:latin typeface="+mn-lt"/>
                <a:ea typeface="+mn-ea"/>
                <a:cs typeface="+mn-cs"/>
              </a:rPr>
              <a:t>Mål att alla förvaltningar ska ha minst en automatisad process under 2020, vi kommer nå det målet</a:t>
            </a:r>
            <a:br>
              <a:rPr lang="sv-SE" sz="2000" dirty="0">
                <a:solidFill>
                  <a:srgbClr val="584B4C"/>
                </a:solidFill>
                <a:latin typeface="+mn-lt"/>
                <a:ea typeface="+mn-ea"/>
                <a:cs typeface="+mn-cs"/>
              </a:rPr>
            </a:br>
            <a:br>
              <a:rPr lang="sv-SE" sz="2000" dirty="0">
                <a:solidFill>
                  <a:srgbClr val="584B4C"/>
                </a:solidFill>
                <a:latin typeface="+mn-lt"/>
                <a:ea typeface="+mn-ea"/>
                <a:cs typeface="+mn-cs"/>
              </a:rPr>
            </a:br>
            <a:r>
              <a:rPr lang="sv-SE" sz="2000" b="1" i="1" dirty="0">
                <a:solidFill>
                  <a:srgbClr val="584B4C"/>
                </a:solidFill>
                <a:latin typeface="+mn-lt"/>
                <a:ea typeface="+mn-ea"/>
                <a:cs typeface="+mn-cs"/>
              </a:rPr>
              <a:t>Vi kommer under 2021 att fokusera än mer på medborgarnytta och kvalitet.</a:t>
            </a:r>
            <a:br>
              <a:rPr lang="sv-SE" sz="2000" b="1" i="1" dirty="0">
                <a:solidFill>
                  <a:srgbClr val="584B4C"/>
                </a:solidFill>
                <a:latin typeface="+mn-lt"/>
                <a:ea typeface="+mn-ea"/>
                <a:cs typeface="+mn-cs"/>
              </a:rPr>
            </a:br>
            <a:r>
              <a:rPr lang="sv-SE" sz="2000" b="1" i="1" dirty="0">
                <a:solidFill>
                  <a:srgbClr val="584B4C"/>
                </a:solidFill>
                <a:latin typeface="+mn-lt"/>
                <a:ea typeface="+mn-ea"/>
                <a:cs typeface="+mn-cs"/>
              </a:rPr>
              <a:t> </a:t>
            </a:r>
            <a:br>
              <a:rPr lang="sv-SE" sz="1800" dirty="0"/>
            </a:br>
            <a:r>
              <a:rPr lang="sv-SE" sz="2000" dirty="0">
                <a:solidFill>
                  <a:srgbClr val="584B4C"/>
                </a:solidFill>
                <a:latin typeface="+mn-lt"/>
                <a:ea typeface="+mn-ea"/>
                <a:cs typeface="+mn-cs"/>
              </a:rPr>
              <a:t>Utnyttja ”nya” tekniker som AI, BI, </a:t>
            </a:r>
            <a:r>
              <a:rPr lang="sv-SE" sz="2000" dirty="0" err="1">
                <a:solidFill>
                  <a:srgbClr val="584B4C"/>
                </a:solidFill>
                <a:latin typeface="+mn-lt"/>
                <a:ea typeface="+mn-ea"/>
                <a:cs typeface="+mn-cs"/>
              </a:rPr>
              <a:t>Abbyy</a:t>
            </a:r>
            <a:r>
              <a:rPr lang="sv-SE" sz="2000" dirty="0">
                <a:solidFill>
                  <a:srgbClr val="584B4C"/>
                </a:solidFill>
                <a:latin typeface="+mn-lt"/>
                <a:ea typeface="+mn-ea"/>
                <a:cs typeface="+mn-cs"/>
              </a:rPr>
              <a:t>(inläsning av ostrukturerat data)</a:t>
            </a:r>
            <a:br>
              <a:rPr lang="sv-SE" sz="2000" dirty="0">
                <a:solidFill>
                  <a:srgbClr val="584B4C"/>
                </a:solidFill>
                <a:latin typeface="+mn-lt"/>
                <a:ea typeface="+mn-ea"/>
                <a:cs typeface="+mn-cs"/>
              </a:rPr>
            </a:br>
            <a:br>
              <a:rPr lang="sv-SE" sz="2000" dirty="0">
                <a:solidFill>
                  <a:srgbClr val="584B4C"/>
                </a:solidFill>
                <a:latin typeface="+mn-lt"/>
                <a:ea typeface="+mn-ea"/>
                <a:cs typeface="+mn-cs"/>
              </a:rPr>
            </a:br>
            <a:r>
              <a:rPr lang="sv-SE" sz="2000" dirty="0">
                <a:solidFill>
                  <a:srgbClr val="584B4C"/>
                </a:solidFill>
                <a:latin typeface="+mn-lt"/>
                <a:ea typeface="+mn-ea"/>
                <a:cs typeface="+mn-cs"/>
              </a:rPr>
              <a:t>RPA och automation </a:t>
            </a:r>
            <a:r>
              <a:rPr lang="sv-SE" sz="2000" dirty="0" err="1">
                <a:solidFill>
                  <a:srgbClr val="584B4C"/>
                </a:solidFill>
                <a:latin typeface="+mn-lt"/>
                <a:ea typeface="+mn-ea"/>
                <a:cs typeface="+mn-cs"/>
              </a:rPr>
              <a:t>first</a:t>
            </a:r>
            <a:r>
              <a:rPr lang="sv-SE" sz="2000" dirty="0">
                <a:solidFill>
                  <a:srgbClr val="584B4C"/>
                </a:solidFill>
                <a:latin typeface="+mn-lt"/>
                <a:ea typeface="+mn-ea"/>
                <a:cs typeface="+mn-cs"/>
              </a:rPr>
              <a:t> in mind när förvaltningar och enheter </a:t>
            </a:r>
            <a:r>
              <a:rPr lang="sv-SE" sz="2000" dirty="0" err="1">
                <a:solidFill>
                  <a:srgbClr val="584B4C"/>
                </a:solidFill>
                <a:latin typeface="+mn-lt"/>
                <a:ea typeface="+mn-ea"/>
                <a:cs typeface="+mn-cs"/>
              </a:rPr>
              <a:t>verksamhetsutvecklar</a:t>
            </a:r>
            <a:br>
              <a:rPr lang="sv-SE" sz="2000" dirty="0">
                <a:solidFill>
                  <a:srgbClr val="584B4C"/>
                </a:solidFill>
                <a:latin typeface="+mn-lt"/>
                <a:ea typeface="+mn-ea"/>
                <a:cs typeface="+mn-cs"/>
              </a:rPr>
            </a:br>
            <a:br>
              <a:rPr lang="sv-SE" sz="2000" dirty="0">
                <a:solidFill>
                  <a:srgbClr val="584B4C"/>
                </a:solidFill>
                <a:latin typeface="+mn-lt"/>
                <a:ea typeface="+mn-ea"/>
                <a:cs typeface="+mn-cs"/>
              </a:rPr>
            </a:br>
            <a:r>
              <a:rPr lang="sv-SE" sz="2000" dirty="0">
                <a:solidFill>
                  <a:srgbClr val="584B4C"/>
                </a:solidFill>
                <a:latin typeface="+mn-lt"/>
                <a:ea typeface="+mn-ea"/>
                <a:cs typeface="+mn-cs"/>
              </a:rPr>
              <a:t>2021 - 2022 kommer vi satsa än mer och bredda till fler enheter och förvaltningar</a:t>
            </a:r>
            <a:br>
              <a:rPr lang="sv-SE" sz="2000" dirty="0">
                <a:solidFill>
                  <a:srgbClr val="584B4C"/>
                </a:solidFill>
                <a:latin typeface="+mn-lt"/>
                <a:ea typeface="+mn-ea"/>
                <a:cs typeface="+mn-cs"/>
              </a:rPr>
            </a:br>
            <a:br>
              <a:rPr lang="sv-SE" sz="2000" dirty="0">
                <a:solidFill>
                  <a:srgbClr val="584B4C"/>
                </a:solidFill>
                <a:latin typeface="+mn-lt"/>
                <a:ea typeface="+mn-ea"/>
                <a:cs typeface="+mn-cs"/>
              </a:rPr>
            </a:br>
            <a:r>
              <a:rPr lang="sv-SE" sz="2000" dirty="0">
                <a:solidFill>
                  <a:srgbClr val="584B4C"/>
                </a:solidFill>
                <a:latin typeface="+mn-lt"/>
                <a:ea typeface="+mn-ea"/>
                <a:cs typeface="+mn-cs"/>
              </a:rPr>
              <a:t>Organisera och bygga Center </a:t>
            </a:r>
            <a:r>
              <a:rPr lang="sv-SE" sz="2000" dirty="0" err="1">
                <a:solidFill>
                  <a:srgbClr val="584B4C"/>
                </a:solidFill>
                <a:latin typeface="+mn-lt"/>
                <a:ea typeface="+mn-ea"/>
                <a:cs typeface="+mn-cs"/>
              </a:rPr>
              <a:t>of</a:t>
            </a:r>
            <a:r>
              <a:rPr lang="sv-SE" sz="2000" dirty="0">
                <a:solidFill>
                  <a:srgbClr val="584B4C"/>
                </a:solidFill>
                <a:latin typeface="+mn-lt"/>
                <a:ea typeface="+mn-ea"/>
                <a:cs typeface="+mn-cs"/>
              </a:rPr>
              <a:t> </a:t>
            </a:r>
            <a:r>
              <a:rPr lang="sv-SE" sz="2000" dirty="0" err="1">
                <a:solidFill>
                  <a:srgbClr val="584B4C"/>
                </a:solidFill>
                <a:latin typeface="+mn-lt"/>
                <a:ea typeface="+mn-ea"/>
                <a:cs typeface="+mn-cs"/>
              </a:rPr>
              <a:t>Excellence</a:t>
            </a:r>
            <a:br>
              <a:rPr lang="sv-SE" sz="2000" dirty="0">
                <a:solidFill>
                  <a:srgbClr val="584B4C"/>
                </a:solidFill>
                <a:latin typeface="+mn-lt"/>
                <a:ea typeface="+mn-ea"/>
                <a:cs typeface="+mn-cs"/>
              </a:rPr>
            </a:br>
            <a:br>
              <a:rPr lang="sv-SE" sz="2200" dirty="0">
                <a:solidFill>
                  <a:srgbClr val="584B4C"/>
                </a:solidFill>
                <a:latin typeface="+mn-lt"/>
                <a:ea typeface="+mn-ea"/>
                <a:cs typeface="+mn-cs"/>
              </a:rPr>
            </a:br>
            <a:endParaRPr lang="sv-SE" sz="2200" dirty="0">
              <a:solidFill>
                <a:srgbClr val="584B4C"/>
              </a:solidFill>
              <a:latin typeface="+mn-lt"/>
              <a:ea typeface="+mn-ea"/>
              <a:cs typeface="+mn-cs"/>
            </a:endParaRPr>
          </a:p>
        </p:txBody>
      </p:sp>
    </p:spTree>
    <p:extLst>
      <p:ext uri="{BB962C8B-B14F-4D97-AF65-F5344CB8AC3E}">
        <p14:creationId xmlns:p14="http://schemas.microsoft.com/office/powerpoint/2010/main" val="2003323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71EFFD91-FC25-489E-87C2-8324848D2D9D}"/>
              </a:ext>
            </a:extLst>
          </p:cNvPr>
          <p:cNvSpPr txBox="1">
            <a:spLocks/>
          </p:cNvSpPr>
          <p:nvPr/>
        </p:nvSpPr>
        <p:spPr>
          <a:xfrm>
            <a:off x="1981200" y="1556793"/>
            <a:ext cx="8229600" cy="3386029"/>
          </a:xfrm>
          <a:prstGeom prst="rect">
            <a:avLst/>
          </a:prstGeom>
        </p:spPr>
        <p:txBody>
          <a:bodyPr vert="horz" lIns="0" tIns="0" rIns="0" bIns="0" rtlCol="0">
            <a:noAutofit/>
          </a:bodyPr>
          <a:lstStyle>
            <a:lvl1pPr marL="254000" indent="-254000" algn="l" defTabSz="609585" rtl="0" eaLnBrk="1" latinLnBrk="0" hangingPunct="1">
              <a:spcBef>
                <a:spcPts val="1000"/>
              </a:spcBef>
              <a:buClr>
                <a:schemeClr val="accent1"/>
              </a:buClr>
              <a:buFont typeface="Arial"/>
              <a:buChar char="•"/>
              <a:defRPr sz="1600" kern="1200">
                <a:solidFill>
                  <a:srgbClr val="000000"/>
                </a:solidFill>
                <a:latin typeface="+mn-lt"/>
                <a:ea typeface="+mn-ea"/>
                <a:cs typeface="+mn-cs"/>
              </a:defRPr>
            </a:lvl1pPr>
            <a:lvl2pPr marL="508000" indent="-254000" algn="l" defTabSz="609585" rtl="0" eaLnBrk="1" latinLnBrk="0" hangingPunct="1">
              <a:spcBef>
                <a:spcPts val="1000"/>
              </a:spcBef>
              <a:buClr>
                <a:schemeClr val="accent1"/>
              </a:buClr>
              <a:buFont typeface="Arial"/>
              <a:buChar char="•"/>
              <a:defRPr sz="1600" kern="1200">
                <a:solidFill>
                  <a:srgbClr val="000000"/>
                </a:solidFill>
                <a:latin typeface="+mn-lt"/>
                <a:ea typeface="+mn-ea"/>
                <a:cs typeface="+mn-cs"/>
              </a:defRPr>
            </a:lvl2pPr>
            <a:lvl3pPr marL="762000" indent="-254000" algn="l" defTabSz="609585" rtl="0" eaLnBrk="1" latinLnBrk="0" hangingPunct="1">
              <a:spcBef>
                <a:spcPts val="1000"/>
              </a:spcBef>
              <a:buClr>
                <a:schemeClr val="accent1"/>
              </a:buClr>
              <a:buFont typeface="Arial"/>
              <a:buChar char="•"/>
              <a:defRPr sz="1600" kern="1200">
                <a:solidFill>
                  <a:srgbClr val="000000"/>
                </a:solidFill>
                <a:latin typeface="+mn-lt"/>
                <a:ea typeface="+mn-ea"/>
                <a:cs typeface="+mn-cs"/>
              </a:defRPr>
            </a:lvl3pPr>
            <a:lvl4pPr marL="1016000" indent="-254000" algn="l" defTabSz="609585" rtl="0" eaLnBrk="1" latinLnBrk="0" hangingPunct="1">
              <a:spcBef>
                <a:spcPts val="1000"/>
              </a:spcBef>
              <a:buClr>
                <a:schemeClr val="accent1"/>
              </a:buClr>
              <a:buFont typeface="Arial"/>
              <a:buChar char="•"/>
              <a:defRPr sz="1600" kern="1200">
                <a:solidFill>
                  <a:srgbClr val="000000"/>
                </a:solidFill>
                <a:latin typeface="+mn-lt"/>
                <a:ea typeface="+mn-ea"/>
                <a:cs typeface="+mn-cs"/>
              </a:defRPr>
            </a:lvl4pPr>
            <a:lvl5pPr marL="1270000" indent="-254000" algn="l" defTabSz="609585" rtl="0" eaLnBrk="1" latinLnBrk="0" hangingPunct="1">
              <a:spcBef>
                <a:spcPts val="1000"/>
              </a:spcBef>
              <a:buClr>
                <a:schemeClr val="accent1"/>
              </a:buClr>
              <a:buFont typeface="Arial"/>
              <a:buChar char="•"/>
              <a:defRPr sz="1600" kern="1200">
                <a:solidFill>
                  <a:srgbClr val="000000"/>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a:lstStyle>
          <a:p>
            <a:pPr marL="0" indent="0">
              <a:buNone/>
            </a:pPr>
            <a:endParaRPr lang="sv-SE" sz="900" dirty="0">
              <a:latin typeface="Graphik Extralight" panose="020B0303030202060203" pitchFamily="34" charset="0"/>
            </a:endParaRPr>
          </a:p>
        </p:txBody>
      </p:sp>
      <p:graphicFrame>
        <p:nvGraphicFramePr>
          <p:cNvPr id="6" name="Platshållare för innehåll 3">
            <a:extLst>
              <a:ext uri="{FF2B5EF4-FFF2-40B4-BE49-F238E27FC236}">
                <a16:creationId xmlns:a16="http://schemas.microsoft.com/office/drawing/2014/main" id="{2F321BD7-23EA-428D-A239-450B0F6BAD9F}"/>
              </a:ext>
            </a:extLst>
          </p:cNvPr>
          <p:cNvGraphicFramePr>
            <a:graphicFrameLocks/>
          </p:cNvGraphicFramePr>
          <p:nvPr>
            <p:extLst>
              <p:ext uri="{D42A27DB-BD31-4B8C-83A1-F6EECF244321}">
                <p14:modId xmlns:p14="http://schemas.microsoft.com/office/powerpoint/2010/main" val="2521570261"/>
              </p:ext>
            </p:extLst>
          </p:nvPr>
        </p:nvGraphicFramePr>
        <p:xfrm>
          <a:off x="1979087" y="1916192"/>
          <a:ext cx="7849293" cy="3596640"/>
        </p:xfrm>
        <a:graphic>
          <a:graphicData uri="http://schemas.openxmlformats.org/drawingml/2006/table">
            <a:tbl>
              <a:tblPr firstRow="1" bandRow="1">
                <a:tableStyleId>{616DA210-FB5B-4158-B5E0-FEB733F419BA}</a:tableStyleId>
              </a:tblPr>
              <a:tblGrid>
                <a:gridCol w="1074323">
                  <a:extLst>
                    <a:ext uri="{9D8B030D-6E8A-4147-A177-3AD203B41FA5}">
                      <a16:colId xmlns:a16="http://schemas.microsoft.com/office/drawing/2014/main" val="1172650946"/>
                    </a:ext>
                  </a:extLst>
                </a:gridCol>
                <a:gridCol w="2152609">
                  <a:extLst>
                    <a:ext uri="{9D8B030D-6E8A-4147-A177-3AD203B41FA5}">
                      <a16:colId xmlns:a16="http://schemas.microsoft.com/office/drawing/2014/main" val="507563890"/>
                    </a:ext>
                  </a:extLst>
                </a:gridCol>
                <a:gridCol w="2660038">
                  <a:extLst>
                    <a:ext uri="{9D8B030D-6E8A-4147-A177-3AD203B41FA5}">
                      <a16:colId xmlns:a16="http://schemas.microsoft.com/office/drawing/2014/main" val="3009361459"/>
                    </a:ext>
                  </a:extLst>
                </a:gridCol>
                <a:gridCol w="1962323">
                  <a:extLst>
                    <a:ext uri="{9D8B030D-6E8A-4147-A177-3AD203B41FA5}">
                      <a16:colId xmlns:a16="http://schemas.microsoft.com/office/drawing/2014/main" val="765435373"/>
                    </a:ext>
                  </a:extLst>
                </a:gridCol>
              </a:tblGrid>
              <a:tr h="278130">
                <a:tc>
                  <a:txBody>
                    <a:bodyPr/>
                    <a:lstStyle/>
                    <a:p>
                      <a:endParaRPr lang="sv-SE" sz="1000" dirty="0">
                        <a:latin typeface="Graphik Regular" panose="020B0503030202060203" pitchFamily="34" charset="0"/>
                      </a:endParaRPr>
                    </a:p>
                  </a:txBody>
                  <a:tcPr marL="68580" marR="68580" marT="34290" marB="34290"/>
                </a:tc>
                <a:tc>
                  <a:txBody>
                    <a:bodyPr/>
                    <a:lstStyle/>
                    <a:p>
                      <a:pPr algn="ctr"/>
                      <a:r>
                        <a:rPr lang="sv-SE" sz="1400" dirty="0"/>
                        <a:t>Verksamheten</a:t>
                      </a:r>
                      <a:endParaRPr lang="sv-SE" sz="1400" b="0" dirty="0">
                        <a:latin typeface="Graphik Regular" panose="020B0503030202060203" pitchFamily="34" charset="0"/>
                      </a:endParaRPr>
                    </a:p>
                  </a:txBody>
                  <a:tcPr marL="68580" marR="68580" marT="34290" marB="34290"/>
                </a:tc>
                <a:tc>
                  <a:txBody>
                    <a:bodyPr/>
                    <a:lstStyle/>
                    <a:p>
                      <a:pPr algn="ctr"/>
                      <a:r>
                        <a:rPr lang="sv-SE" sz="1400" dirty="0"/>
                        <a:t>Medborgaren</a:t>
                      </a:r>
                      <a:endParaRPr lang="sv-SE" sz="1400" b="0" dirty="0">
                        <a:latin typeface="Graphik Regular" panose="020B0503030202060203" pitchFamily="34" charset="0"/>
                      </a:endParaRPr>
                    </a:p>
                  </a:txBody>
                  <a:tcPr marL="68580" marR="68580" marT="34290" marB="34290"/>
                </a:tc>
                <a:tc>
                  <a:txBody>
                    <a:bodyPr/>
                    <a:lstStyle/>
                    <a:p>
                      <a:pPr algn="ctr"/>
                      <a:r>
                        <a:rPr lang="sv-SE" sz="1400" dirty="0"/>
                        <a:t>Medarbetare</a:t>
                      </a:r>
                      <a:endParaRPr lang="sv-SE" sz="1400" b="0" dirty="0">
                        <a:latin typeface="Graphik Regular" panose="020B0503030202060203" pitchFamily="34" charset="0"/>
                      </a:endParaRPr>
                    </a:p>
                  </a:txBody>
                  <a:tcPr marL="68580" marR="68580" marT="34290" marB="34290"/>
                </a:tc>
                <a:extLst>
                  <a:ext uri="{0D108BD9-81ED-4DB2-BD59-A6C34878D82A}">
                    <a16:rowId xmlns:a16="http://schemas.microsoft.com/office/drawing/2014/main" val="873656594"/>
                  </a:ext>
                </a:extLst>
              </a:tr>
              <a:tr h="733806">
                <a:tc>
                  <a:txBody>
                    <a:bodyPr/>
                    <a:lstStyle/>
                    <a:p>
                      <a:pPr algn="ctr"/>
                      <a:r>
                        <a:rPr lang="sv-SE" sz="1000" dirty="0"/>
                        <a:t>Effektivisering</a:t>
                      </a:r>
                      <a:endParaRPr lang="sv-SE" sz="1000" dirty="0">
                        <a:latin typeface="Graphik Regular" panose="020B0503030202060203" pitchFamily="34" charset="0"/>
                      </a:endParaRPr>
                    </a:p>
                  </a:txBody>
                  <a:tcPr marL="68580" marR="68580" marT="34290" marB="34290"/>
                </a:tc>
                <a:tc>
                  <a:txBody>
                    <a:bodyPr/>
                    <a:lstStyle/>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Ökad flexibilitet och skalbarhet</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Potentiella kostnadsbesparingar</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Effektivare verksamhet</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Snabbare lösningar och resultat</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Underlätta arbetsprocesser</a:t>
                      </a:r>
                      <a:endParaRPr kumimoji="0" lang="sv-SE" sz="1000" b="0" i="0" u="none" strike="noStrike" kern="1200" cap="none" spc="0" normalizeH="0" baseline="0" noProof="0" dirty="0">
                        <a:ln>
                          <a:noFill/>
                        </a:ln>
                        <a:solidFill>
                          <a:srgbClr val="000000"/>
                        </a:solidFill>
                        <a:effectLst/>
                        <a:uLnTx/>
                        <a:uFillTx/>
                        <a:latin typeface="Graphik Regular" panose="020B0503030202060203" pitchFamily="34" charset="0"/>
                        <a:ea typeface="Arial" charset="0"/>
                        <a:cs typeface="Arial" charset="0"/>
                      </a:endParaRPr>
                    </a:p>
                  </a:txBody>
                  <a:tcPr marL="68580" marR="68580" marT="34290" marB="34290"/>
                </a:tc>
                <a:tc>
                  <a:txBody>
                    <a:bodyPr/>
                    <a:lstStyle/>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Kundupplevelse där de får rätt beslut snabbt</a:t>
                      </a:r>
                    </a:p>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Snabbare processflöde</a:t>
                      </a:r>
                    </a:p>
                    <a:p>
                      <a:pPr marL="0" marR="0" lvl="0" indent="0" algn="l" defTabSz="888978" rtl="0" eaLnBrk="1" fontAlgn="auto" latinLnBrk="0" hangingPunct="1">
                        <a:lnSpc>
                          <a:spcPct val="90000"/>
                        </a:lnSpc>
                        <a:spcBef>
                          <a:spcPts val="600"/>
                        </a:spcBef>
                        <a:spcAft>
                          <a:spcPts val="267"/>
                        </a:spcAft>
                        <a:buClrTx/>
                        <a:buSzTx/>
                        <a:buFont typeface="Arial" panose="020B0604020202020204" pitchFamily="34" charset="0"/>
                        <a:buNone/>
                        <a:tabLst/>
                        <a:defRPr/>
                      </a:pPr>
                      <a:endParaRPr kumimoji="0" lang="sv-SE" sz="1000" u="none" strike="noStrike" kern="1200" cap="none" spc="0" normalizeH="0" baseline="0" noProof="0" dirty="0">
                        <a:ln>
                          <a:noFill/>
                        </a:ln>
                        <a:effectLst/>
                        <a:uLnTx/>
                        <a:uFillTx/>
                      </a:endParaRPr>
                    </a:p>
                    <a:p>
                      <a:pPr marL="285750" indent="-285750">
                        <a:buFont typeface="Arial" panose="020B0604020202020204" pitchFamily="34" charset="0"/>
                        <a:buChar char="•"/>
                      </a:pPr>
                      <a:endParaRPr lang="sv-SE" sz="1000" dirty="0">
                        <a:latin typeface="Graphik Regular" panose="020B0503030202060203" pitchFamily="34" charset="0"/>
                      </a:endParaRPr>
                    </a:p>
                  </a:txBody>
                  <a:tcPr marL="68580" marR="68580" marT="34290" marB="34290"/>
                </a:tc>
                <a:tc>
                  <a:txBody>
                    <a:bodyPr/>
                    <a:lstStyle/>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Öka frisknärvaro</a:t>
                      </a:r>
                    </a:p>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Bättre användning av resurser</a:t>
                      </a:r>
                    </a:p>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Minskat manuellt arbete</a:t>
                      </a:r>
                      <a:endParaRPr kumimoji="0" lang="sv-SE" sz="1000" b="0" i="0" u="none" strike="noStrike" kern="1200" cap="none" spc="0" normalizeH="0" baseline="0" noProof="0" dirty="0">
                        <a:ln>
                          <a:noFill/>
                        </a:ln>
                        <a:solidFill>
                          <a:srgbClr val="000000"/>
                        </a:solidFill>
                        <a:effectLst/>
                        <a:uLnTx/>
                        <a:uFillTx/>
                        <a:latin typeface="Graphik Regular" panose="020B0503030202060203" pitchFamily="34" charset="0"/>
                        <a:ea typeface="Arial" charset="0"/>
                        <a:cs typeface="Arial" charset="0"/>
                      </a:endParaRPr>
                    </a:p>
                  </a:txBody>
                  <a:tcPr marL="68580" marR="68580" marT="34290" marB="34290"/>
                </a:tc>
                <a:extLst>
                  <a:ext uri="{0D108BD9-81ED-4DB2-BD59-A6C34878D82A}">
                    <a16:rowId xmlns:a16="http://schemas.microsoft.com/office/drawing/2014/main" val="3589034300"/>
                  </a:ext>
                </a:extLst>
              </a:tr>
              <a:tr h="571500">
                <a:tc>
                  <a:txBody>
                    <a:bodyPr/>
                    <a:lstStyle/>
                    <a:p>
                      <a:pPr algn="ctr"/>
                      <a:r>
                        <a:rPr lang="sv-SE" sz="1000" dirty="0"/>
                        <a:t>Attraktivare arbetsplats</a:t>
                      </a:r>
                      <a:endParaRPr lang="sv-SE" sz="1000" dirty="0">
                        <a:latin typeface="Graphik Regular" panose="020B0503030202060203" pitchFamily="34" charset="0"/>
                      </a:endParaRPr>
                    </a:p>
                  </a:txBody>
                  <a:tcPr marL="68580" marR="68580" marT="34290" marB="34290"/>
                </a:tc>
                <a:tc>
                  <a:txBody>
                    <a:bodyPr/>
                    <a:lstStyle/>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a:ln>
                            <a:noFill/>
                          </a:ln>
                          <a:effectLst/>
                          <a:uLnTx/>
                          <a:uFillTx/>
                        </a:rPr>
                        <a:t>Bättre nyttjande av resurser</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a:ln>
                            <a:noFill/>
                          </a:ln>
                          <a:effectLst/>
                          <a:uLnTx/>
                          <a:uFillTx/>
                        </a:rPr>
                        <a:t>Reducerar repetitiva arbetsuppgifter</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a:ln>
                            <a:noFill/>
                          </a:ln>
                          <a:effectLst/>
                          <a:uLnTx/>
                          <a:uFillTx/>
                        </a:rPr>
                        <a:t>Minskade stressnivåer</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000" kern="1200" noProof="0" dirty="0">
                        <a:solidFill>
                          <a:schemeClr val="tx1"/>
                        </a:solidFill>
                        <a:latin typeface="Graphik Regular" panose="020B0503030202060203" pitchFamily="34" charset="0"/>
                        <a:ea typeface="+mn-ea"/>
                        <a:cs typeface="+mn-cs"/>
                      </a:endParaRPr>
                    </a:p>
                  </a:txBody>
                  <a:tcPr marL="68580" marR="68580" marT="34290" marB="34290"/>
                </a:tc>
                <a:tc>
                  <a:txBody>
                    <a:bodyPr/>
                    <a:lstStyle/>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Öka förtroende genom att vara med tillgängliga</a:t>
                      </a:r>
                    </a:p>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Lägga mer tid på kundkontakt - tid över att förmedla arbeten för arbetsförmedlare</a:t>
                      </a:r>
                      <a:endParaRPr kumimoji="0" lang="sv-SE" sz="1000" b="0" i="0" u="none" strike="noStrike" kern="1200" cap="none" spc="0" normalizeH="0" baseline="0" noProof="0" dirty="0">
                        <a:ln>
                          <a:noFill/>
                        </a:ln>
                        <a:solidFill>
                          <a:srgbClr val="000000"/>
                        </a:solidFill>
                        <a:effectLst/>
                        <a:uLnTx/>
                        <a:uFillTx/>
                        <a:latin typeface="Graphik Regular" panose="020B0503030202060203" pitchFamily="34" charset="0"/>
                        <a:ea typeface="Arial" charset="0"/>
                        <a:cs typeface="Arial" charset="0"/>
                      </a:endParaRPr>
                    </a:p>
                  </a:txBody>
                  <a:tcPr marL="68580" marR="68580" marT="34290" marB="34290"/>
                </a:tc>
                <a:tc>
                  <a:txBody>
                    <a:bodyPr/>
                    <a:lstStyle/>
                    <a:p>
                      <a:pPr marL="171450" indent="-171450">
                        <a:buFont typeface="Arial" panose="020B0604020202020204" pitchFamily="34" charset="0"/>
                        <a:buChar char="•"/>
                      </a:pPr>
                      <a:r>
                        <a:rPr kumimoji="0" lang="sv-SE" sz="1000" u="none" strike="noStrike" kern="1200" cap="none" spc="0" normalizeH="0" baseline="0" noProof="0" dirty="0">
                          <a:ln>
                            <a:noFill/>
                          </a:ln>
                          <a:effectLst/>
                          <a:uLnTx/>
                          <a:uFillTx/>
                        </a:rPr>
                        <a:t>Mer tid till intressantare och värdeskapande arbetsuppgifter –automatisera det tråkiga arbetet</a:t>
                      </a:r>
                      <a:endParaRPr lang="sv-SE" sz="1000" dirty="0">
                        <a:latin typeface="Graphik Regular" panose="020B0503030202060203" pitchFamily="34" charset="0"/>
                      </a:endParaRPr>
                    </a:p>
                  </a:txBody>
                  <a:tcPr marL="68580" marR="68580" marT="34290" marB="34290"/>
                </a:tc>
                <a:extLst>
                  <a:ext uri="{0D108BD9-81ED-4DB2-BD59-A6C34878D82A}">
                    <a16:rowId xmlns:a16="http://schemas.microsoft.com/office/drawing/2014/main" val="1965731469"/>
                  </a:ext>
                </a:extLst>
              </a:tr>
              <a:tr h="648081">
                <a:tc>
                  <a:txBody>
                    <a:bodyPr/>
                    <a:lstStyle/>
                    <a:p>
                      <a:pPr algn="ctr"/>
                      <a:r>
                        <a:rPr lang="sv-SE" sz="1000" dirty="0"/>
                        <a:t>Öka kvaliteten</a:t>
                      </a:r>
                      <a:endParaRPr lang="sv-SE" sz="1000" dirty="0">
                        <a:latin typeface="Graphik Regular" panose="020B0503030202060203" pitchFamily="34" charset="0"/>
                      </a:endParaRPr>
                    </a:p>
                  </a:txBody>
                  <a:tcPr marL="68580" marR="68580" marT="34290" marB="34290"/>
                </a:tc>
                <a:tc>
                  <a:txBody>
                    <a:bodyPr/>
                    <a:lstStyle/>
                    <a:p>
                      <a:pPr marL="171450" indent="-171450">
                        <a:buFont typeface="Arial" panose="020B0604020202020204" pitchFamily="34" charset="0"/>
                        <a:buChar char="•"/>
                      </a:pPr>
                      <a:r>
                        <a:rPr kumimoji="0" lang="sv-SE" sz="1000" u="none" strike="noStrike" kern="1200" cap="none" spc="0" normalizeH="0" baseline="0" noProof="0" dirty="0">
                          <a:ln>
                            <a:noFill/>
                          </a:ln>
                          <a:effectLst/>
                          <a:uLnTx/>
                          <a:uFillTx/>
                        </a:rPr>
                        <a:t>Ökad efterlevnad av regelverk </a:t>
                      </a:r>
                    </a:p>
                    <a:p>
                      <a:pPr marL="171450" indent="-171450">
                        <a:buFont typeface="Arial" panose="020B0604020202020204" pitchFamily="34" charset="0"/>
                        <a:buChar char="•"/>
                      </a:pPr>
                      <a:r>
                        <a:rPr kumimoji="0" lang="sv-SE" sz="1000" u="none" strike="noStrike" kern="1200" cap="none" spc="0" normalizeH="0" baseline="0" noProof="0" dirty="0">
                          <a:ln>
                            <a:noFill/>
                          </a:ln>
                          <a:effectLst/>
                          <a:uLnTx/>
                          <a:uFillTx/>
                        </a:rPr>
                        <a:t>Kvalitetssäkring</a:t>
                      </a:r>
                    </a:p>
                    <a:p>
                      <a:pPr marL="171450" indent="-171450">
                        <a:buFont typeface="Arial" panose="020B0604020202020204" pitchFamily="34" charset="0"/>
                        <a:buChar char="•"/>
                      </a:pPr>
                      <a:r>
                        <a:rPr kumimoji="0" lang="sv-SE" sz="1000" u="none" strike="noStrike" kern="1200" cap="none" spc="0" normalizeH="0" baseline="0" noProof="0" dirty="0">
                          <a:ln>
                            <a:noFill/>
                          </a:ln>
                          <a:effectLst/>
                          <a:uLnTx/>
                          <a:uFillTx/>
                        </a:rPr>
                        <a:t>Skapa förutsättningar för att göra rätt</a:t>
                      </a:r>
                      <a:endParaRPr kumimoji="0" lang="sv-SE" sz="1000" b="0" i="0" u="none" strike="noStrike" kern="1200" cap="none" spc="0" normalizeH="0" baseline="0" noProof="0" dirty="0">
                        <a:ln>
                          <a:noFill/>
                        </a:ln>
                        <a:solidFill>
                          <a:srgbClr val="000000"/>
                        </a:solidFill>
                        <a:effectLst/>
                        <a:uLnTx/>
                        <a:uFillTx/>
                        <a:latin typeface="Graphik Regular" panose="020B0503030202060203" pitchFamily="34" charset="0"/>
                        <a:ea typeface="Arial" charset="0"/>
                        <a:cs typeface="Arial" charset="0"/>
                      </a:endParaRPr>
                    </a:p>
                  </a:txBody>
                  <a:tcPr marL="68580" marR="68580" marT="34290" marB="34290"/>
                </a:tc>
                <a:tc>
                  <a:txBody>
                    <a:bodyPr/>
                    <a:lstStyle/>
                    <a:p>
                      <a:pPr marL="177800" marR="0" lvl="0" indent="-177800" algn="l" defTabSz="888978" rtl="0" eaLnBrk="1" fontAlgn="auto" latinLnBrk="0" hangingPunct="1">
                        <a:lnSpc>
                          <a:spcPct val="10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Lägga tid på det som skapar värde</a:t>
                      </a:r>
                    </a:p>
                    <a:p>
                      <a:pPr marL="177800" marR="0" lvl="0" indent="-177800" algn="l" defTabSz="888978" rtl="0" eaLnBrk="1" fontAlgn="auto" latinLnBrk="0" hangingPunct="1">
                        <a:lnSpc>
                          <a:spcPct val="10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Förbättrad generell kvalitet </a:t>
                      </a:r>
                    </a:p>
                    <a:p>
                      <a:pPr marL="177800" marR="0" lvl="0" indent="-177800" algn="l" defTabSz="888978" rtl="0" eaLnBrk="1" fontAlgn="auto" latinLnBrk="0" hangingPunct="1">
                        <a:lnSpc>
                          <a:spcPct val="10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Ökad rättssäkerhet</a:t>
                      </a:r>
                      <a:endParaRPr kumimoji="0" lang="sv-SE" sz="1000" b="0" i="0" u="none" strike="noStrike" kern="1200" cap="none" spc="0" normalizeH="0" baseline="0" noProof="0" dirty="0">
                        <a:ln>
                          <a:noFill/>
                        </a:ln>
                        <a:solidFill>
                          <a:srgbClr val="000000"/>
                        </a:solidFill>
                        <a:effectLst/>
                        <a:uLnTx/>
                        <a:uFillTx/>
                        <a:latin typeface="Graphik Regular" panose="020B0503030202060203" pitchFamily="34" charset="0"/>
                        <a:ea typeface="Arial" charset="0"/>
                        <a:cs typeface="Arial" charset="0"/>
                      </a:endParaRPr>
                    </a:p>
                  </a:txBody>
                  <a:tcPr marL="68580" marR="68580" marT="34290" marB="34290"/>
                </a:tc>
                <a:tc>
                  <a:txBody>
                    <a:bodyPr/>
                    <a:lstStyle/>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Förbättrad/tryggare arbetsmiljö</a:t>
                      </a:r>
                    </a:p>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Möjlighet att lära sig nya färdigheter</a:t>
                      </a:r>
                    </a:p>
                    <a:p>
                      <a:endParaRPr lang="sv-SE" sz="1000" dirty="0">
                        <a:latin typeface="Graphik Regular" panose="020B0503030202060203" pitchFamily="34" charset="0"/>
                      </a:endParaRPr>
                    </a:p>
                  </a:txBody>
                  <a:tcPr marL="68580" marR="68580" marT="34290" marB="34290"/>
                </a:tc>
                <a:extLst>
                  <a:ext uri="{0D108BD9-81ED-4DB2-BD59-A6C34878D82A}">
                    <a16:rowId xmlns:a16="http://schemas.microsoft.com/office/drawing/2014/main" val="2694670150"/>
                  </a:ext>
                </a:extLst>
              </a:tr>
              <a:tr h="445770">
                <a:tc>
                  <a:txBody>
                    <a:bodyPr/>
                    <a:lstStyle/>
                    <a:p>
                      <a:pPr algn="ctr"/>
                      <a:r>
                        <a:rPr lang="sv-SE" sz="1000" dirty="0"/>
                        <a:t>Ökad Medborgarnytta</a:t>
                      </a:r>
                      <a:endParaRPr lang="sv-SE" sz="1000" dirty="0">
                        <a:latin typeface="Graphik Regular" panose="020B0503030202060203" pitchFamily="34" charset="0"/>
                      </a:endParaRPr>
                    </a:p>
                  </a:txBody>
                  <a:tcPr marL="68580" marR="68580" marT="34290" marB="34290"/>
                </a:tc>
                <a:tc>
                  <a:txBody>
                    <a:bodyPr/>
                    <a:lstStyle/>
                    <a:p>
                      <a:pPr marL="171450" indent="-171450">
                        <a:buFont typeface="Arial" panose="020B0604020202020204" pitchFamily="34" charset="0"/>
                        <a:buChar char="•"/>
                      </a:pPr>
                      <a:r>
                        <a:rPr kumimoji="0" lang="sv-SE" sz="1000" u="none" strike="noStrike" kern="1200" cap="none" spc="0" normalizeH="0" baseline="0" noProof="0" dirty="0">
                          <a:ln>
                            <a:noFill/>
                          </a:ln>
                          <a:effectLst/>
                          <a:uLnTx/>
                          <a:uFillTx/>
                        </a:rPr>
                        <a:t>Snabbare handläggningstider</a:t>
                      </a:r>
                      <a:endParaRPr kumimoji="0" lang="sv-SE" sz="1000" b="0" i="0" u="none" strike="noStrike" kern="1200" cap="none" spc="0" normalizeH="0" baseline="0" noProof="0" dirty="0">
                        <a:ln>
                          <a:noFill/>
                        </a:ln>
                        <a:solidFill>
                          <a:srgbClr val="000000"/>
                        </a:solidFill>
                        <a:effectLst/>
                        <a:uLnTx/>
                        <a:uFillTx/>
                        <a:latin typeface="Graphik Regular" panose="020B0503030202060203" pitchFamily="34" charset="0"/>
                        <a:ea typeface="Arial" charset="0"/>
                        <a:cs typeface="Arial" charset="0"/>
                      </a:endParaRPr>
                    </a:p>
                  </a:txBody>
                  <a:tcPr marL="68580" marR="68580" marT="34290" marB="34290"/>
                </a:tc>
                <a:tc>
                  <a:txBody>
                    <a:bodyPr/>
                    <a:lstStyle/>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Ökad medborgarupplevelse/nöjdhet</a:t>
                      </a:r>
                    </a:p>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Snabbare ledtider</a:t>
                      </a:r>
                      <a:endParaRPr kumimoji="0" lang="sv-SE" sz="1000" b="0" i="0" u="none" strike="noStrike" kern="1200" cap="none" spc="0" normalizeH="0" baseline="0" noProof="0" dirty="0">
                        <a:ln>
                          <a:noFill/>
                        </a:ln>
                        <a:solidFill>
                          <a:srgbClr val="000000"/>
                        </a:solidFill>
                        <a:effectLst/>
                        <a:uLnTx/>
                        <a:uFillTx/>
                        <a:latin typeface="Graphik Regular" panose="020B0503030202060203" pitchFamily="34" charset="0"/>
                        <a:ea typeface="Arial" charset="0"/>
                        <a:cs typeface="Arial" charset="0"/>
                      </a:endParaRPr>
                    </a:p>
                  </a:txBody>
                  <a:tcPr marL="68580" marR="68580" marT="34290" marB="3429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Mer tid åt mänskliga möten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Ökad fokus på medborgarna</a:t>
                      </a:r>
                    </a:p>
                    <a:p>
                      <a:endParaRPr lang="sv-SE" sz="1000" dirty="0">
                        <a:latin typeface="Graphik Regular" panose="020B0503030202060203" pitchFamily="34" charset="0"/>
                      </a:endParaRPr>
                    </a:p>
                  </a:txBody>
                  <a:tcPr marL="68580" marR="68580" marT="34290" marB="34290"/>
                </a:tc>
                <a:extLst>
                  <a:ext uri="{0D108BD9-81ED-4DB2-BD59-A6C34878D82A}">
                    <a16:rowId xmlns:a16="http://schemas.microsoft.com/office/drawing/2014/main" val="421159625"/>
                  </a:ext>
                </a:extLst>
              </a:tr>
            </a:tbl>
          </a:graphicData>
        </a:graphic>
      </p:graphicFrame>
      <p:sp>
        <p:nvSpPr>
          <p:cNvPr id="8" name="textruta 7">
            <a:extLst>
              <a:ext uri="{FF2B5EF4-FFF2-40B4-BE49-F238E27FC236}">
                <a16:creationId xmlns:a16="http://schemas.microsoft.com/office/drawing/2014/main" id="{C7A4F5D8-3A9E-4B2D-A0D3-8D983256E537}"/>
              </a:ext>
            </a:extLst>
          </p:cNvPr>
          <p:cNvSpPr txBox="1"/>
          <p:nvPr/>
        </p:nvSpPr>
        <p:spPr>
          <a:xfrm rot="16200000">
            <a:off x="1501928" y="3692828"/>
            <a:ext cx="954318" cy="246221"/>
          </a:xfrm>
          <a:prstGeom prst="rect">
            <a:avLst/>
          </a:prstGeom>
          <a:solidFill>
            <a:schemeClr val="bg1">
              <a:lumMod val="85000"/>
            </a:schemeClr>
          </a:solidFill>
        </p:spPr>
        <p:txBody>
          <a:bodyPr wrap="square" rtlCol="0">
            <a:spAutoFit/>
          </a:bodyPr>
          <a:lstStyle/>
          <a:p>
            <a:r>
              <a:rPr lang="sv-SE" sz="1000" dirty="0">
                <a:latin typeface="Graphik Regular" panose="020B0503030202060203" pitchFamily="34" charset="0"/>
              </a:rPr>
              <a:t>EFFEKTER</a:t>
            </a:r>
          </a:p>
        </p:txBody>
      </p:sp>
      <p:sp>
        <p:nvSpPr>
          <p:cNvPr id="7" name="textruta 6">
            <a:extLst>
              <a:ext uri="{FF2B5EF4-FFF2-40B4-BE49-F238E27FC236}">
                <a16:creationId xmlns:a16="http://schemas.microsoft.com/office/drawing/2014/main" id="{94458270-BA32-40D9-B546-241FA43AC3A3}"/>
              </a:ext>
            </a:extLst>
          </p:cNvPr>
          <p:cNvSpPr txBox="1"/>
          <p:nvPr/>
        </p:nvSpPr>
        <p:spPr>
          <a:xfrm>
            <a:off x="5062889" y="1721147"/>
            <a:ext cx="1033111" cy="246221"/>
          </a:xfrm>
          <a:prstGeom prst="rect">
            <a:avLst/>
          </a:prstGeom>
          <a:solidFill>
            <a:schemeClr val="bg1">
              <a:lumMod val="85000"/>
            </a:schemeClr>
          </a:solidFill>
        </p:spPr>
        <p:txBody>
          <a:bodyPr wrap="square" rtlCol="0">
            <a:spAutoFit/>
          </a:bodyPr>
          <a:lstStyle/>
          <a:p>
            <a:r>
              <a:rPr lang="sv-SE" sz="1000" dirty="0">
                <a:latin typeface="Graphik Regular" panose="020B0503030202060203" pitchFamily="34" charset="0"/>
              </a:rPr>
              <a:t>PERSPEKTIV</a:t>
            </a:r>
          </a:p>
        </p:txBody>
      </p:sp>
      <p:sp>
        <p:nvSpPr>
          <p:cNvPr id="3" name="Rubrik 2">
            <a:extLst>
              <a:ext uri="{FF2B5EF4-FFF2-40B4-BE49-F238E27FC236}">
                <a16:creationId xmlns:a16="http://schemas.microsoft.com/office/drawing/2014/main" id="{891AB36C-4951-4DEB-ADDE-DD403210FDB5}"/>
              </a:ext>
            </a:extLst>
          </p:cNvPr>
          <p:cNvSpPr>
            <a:spLocks noGrp="1"/>
          </p:cNvSpPr>
          <p:nvPr>
            <p:ph type="title"/>
          </p:nvPr>
        </p:nvSpPr>
        <p:spPr>
          <a:xfrm>
            <a:off x="1981200" y="293370"/>
            <a:ext cx="8507288" cy="1143000"/>
          </a:xfrm>
        </p:spPr>
        <p:txBody>
          <a:bodyPr>
            <a:normAutofit fontScale="90000"/>
          </a:bodyPr>
          <a:lstStyle/>
          <a:p>
            <a:r>
              <a:rPr lang="sv-SE" dirty="0"/>
              <a:t>Fokus på medborgarnytta men även ökad kvalitet och bra förutsättningar för att göra rätt</a:t>
            </a:r>
            <a:br>
              <a:rPr lang="sv-SE" dirty="0">
                <a:latin typeface="Graphik Light" panose="020B0403030202060203" pitchFamily="34" charset="0"/>
              </a:rPr>
            </a:br>
            <a:endParaRPr lang="sv-SE" dirty="0"/>
          </a:p>
        </p:txBody>
      </p:sp>
      <p:sp>
        <p:nvSpPr>
          <p:cNvPr id="2" name="textruta 1"/>
          <p:cNvSpPr txBox="1"/>
          <p:nvPr/>
        </p:nvSpPr>
        <p:spPr>
          <a:xfrm>
            <a:off x="3071664" y="2944851"/>
            <a:ext cx="288032" cy="307777"/>
          </a:xfrm>
          <a:prstGeom prst="rect">
            <a:avLst/>
          </a:prstGeom>
          <a:noFill/>
        </p:spPr>
        <p:txBody>
          <a:bodyPr wrap="square" rtlCol="0">
            <a:spAutoFit/>
          </a:bodyPr>
          <a:lstStyle/>
          <a:p>
            <a:r>
              <a:rPr lang="sv-SE" sz="1400" dirty="0"/>
              <a:t>1</a:t>
            </a:r>
          </a:p>
        </p:txBody>
      </p:sp>
      <p:sp>
        <p:nvSpPr>
          <p:cNvPr id="10" name="textruta 9"/>
          <p:cNvSpPr txBox="1"/>
          <p:nvPr/>
        </p:nvSpPr>
        <p:spPr>
          <a:xfrm>
            <a:off x="5254641" y="2948602"/>
            <a:ext cx="288032" cy="307777"/>
          </a:xfrm>
          <a:prstGeom prst="rect">
            <a:avLst/>
          </a:prstGeom>
          <a:noFill/>
        </p:spPr>
        <p:txBody>
          <a:bodyPr wrap="square" rtlCol="0">
            <a:spAutoFit/>
          </a:bodyPr>
          <a:lstStyle/>
          <a:p>
            <a:r>
              <a:rPr lang="sv-SE" sz="1400" dirty="0"/>
              <a:t>2</a:t>
            </a:r>
          </a:p>
        </p:txBody>
      </p:sp>
      <p:sp>
        <p:nvSpPr>
          <p:cNvPr id="11" name="textruta 10"/>
          <p:cNvSpPr txBox="1"/>
          <p:nvPr/>
        </p:nvSpPr>
        <p:spPr>
          <a:xfrm>
            <a:off x="7832060" y="2952352"/>
            <a:ext cx="288032" cy="307777"/>
          </a:xfrm>
          <a:prstGeom prst="rect">
            <a:avLst/>
          </a:prstGeom>
          <a:noFill/>
        </p:spPr>
        <p:txBody>
          <a:bodyPr wrap="square" rtlCol="0">
            <a:spAutoFit/>
          </a:bodyPr>
          <a:lstStyle/>
          <a:p>
            <a:r>
              <a:rPr lang="sv-SE" sz="1400" dirty="0"/>
              <a:t>3</a:t>
            </a:r>
          </a:p>
        </p:txBody>
      </p:sp>
      <p:sp>
        <p:nvSpPr>
          <p:cNvPr id="12" name="textruta 11"/>
          <p:cNvSpPr txBox="1"/>
          <p:nvPr/>
        </p:nvSpPr>
        <p:spPr>
          <a:xfrm>
            <a:off x="3071664" y="3785915"/>
            <a:ext cx="288032" cy="307777"/>
          </a:xfrm>
          <a:prstGeom prst="rect">
            <a:avLst/>
          </a:prstGeom>
          <a:noFill/>
        </p:spPr>
        <p:txBody>
          <a:bodyPr wrap="square" rtlCol="0">
            <a:spAutoFit/>
          </a:bodyPr>
          <a:lstStyle/>
          <a:p>
            <a:r>
              <a:rPr lang="sv-SE" sz="1400" dirty="0"/>
              <a:t>4</a:t>
            </a:r>
          </a:p>
        </p:txBody>
      </p:sp>
      <p:sp>
        <p:nvSpPr>
          <p:cNvPr id="13" name="textruta 12"/>
          <p:cNvSpPr txBox="1"/>
          <p:nvPr/>
        </p:nvSpPr>
        <p:spPr>
          <a:xfrm>
            <a:off x="5194462" y="3815938"/>
            <a:ext cx="288032" cy="307777"/>
          </a:xfrm>
          <a:prstGeom prst="rect">
            <a:avLst/>
          </a:prstGeom>
          <a:noFill/>
        </p:spPr>
        <p:txBody>
          <a:bodyPr wrap="square" rtlCol="0">
            <a:spAutoFit/>
          </a:bodyPr>
          <a:lstStyle/>
          <a:p>
            <a:r>
              <a:rPr lang="sv-SE" sz="1400" dirty="0"/>
              <a:t>5</a:t>
            </a:r>
          </a:p>
        </p:txBody>
      </p:sp>
      <p:sp>
        <p:nvSpPr>
          <p:cNvPr id="14" name="textruta 13"/>
          <p:cNvSpPr txBox="1"/>
          <p:nvPr/>
        </p:nvSpPr>
        <p:spPr>
          <a:xfrm>
            <a:off x="7832060" y="3785913"/>
            <a:ext cx="288032" cy="307777"/>
          </a:xfrm>
          <a:prstGeom prst="rect">
            <a:avLst/>
          </a:prstGeom>
          <a:noFill/>
        </p:spPr>
        <p:txBody>
          <a:bodyPr wrap="square" rtlCol="0">
            <a:spAutoFit/>
          </a:bodyPr>
          <a:lstStyle/>
          <a:p>
            <a:r>
              <a:rPr lang="sv-SE" sz="1400" dirty="0"/>
              <a:t>6</a:t>
            </a:r>
          </a:p>
        </p:txBody>
      </p:sp>
      <p:sp>
        <p:nvSpPr>
          <p:cNvPr id="15" name="textruta 14"/>
          <p:cNvSpPr txBox="1"/>
          <p:nvPr/>
        </p:nvSpPr>
        <p:spPr>
          <a:xfrm>
            <a:off x="3071664" y="4698980"/>
            <a:ext cx="288032" cy="307777"/>
          </a:xfrm>
          <a:prstGeom prst="rect">
            <a:avLst/>
          </a:prstGeom>
          <a:noFill/>
        </p:spPr>
        <p:txBody>
          <a:bodyPr wrap="square" rtlCol="0">
            <a:spAutoFit/>
          </a:bodyPr>
          <a:lstStyle/>
          <a:p>
            <a:r>
              <a:rPr lang="sv-SE" sz="1400" dirty="0"/>
              <a:t>7</a:t>
            </a:r>
          </a:p>
        </p:txBody>
      </p:sp>
      <p:sp>
        <p:nvSpPr>
          <p:cNvPr id="16" name="textruta 15"/>
          <p:cNvSpPr txBox="1"/>
          <p:nvPr/>
        </p:nvSpPr>
        <p:spPr>
          <a:xfrm>
            <a:off x="5183095" y="4737907"/>
            <a:ext cx="288032" cy="307777"/>
          </a:xfrm>
          <a:prstGeom prst="rect">
            <a:avLst/>
          </a:prstGeom>
          <a:noFill/>
        </p:spPr>
        <p:txBody>
          <a:bodyPr wrap="square" rtlCol="0">
            <a:spAutoFit/>
          </a:bodyPr>
          <a:lstStyle/>
          <a:p>
            <a:r>
              <a:rPr lang="sv-SE" sz="1400" dirty="0"/>
              <a:t>8</a:t>
            </a:r>
          </a:p>
        </p:txBody>
      </p:sp>
      <p:sp>
        <p:nvSpPr>
          <p:cNvPr id="17" name="textruta 16"/>
          <p:cNvSpPr txBox="1"/>
          <p:nvPr/>
        </p:nvSpPr>
        <p:spPr>
          <a:xfrm>
            <a:off x="7832060" y="4677185"/>
            <a:ext cx="288032" cy="307777"/>
          </a:xfrm>
          <a:prstGeom prst="rect">
            <a:avLst/>
          </a:prstGeom>
          <a:noFill/>
        </p:spPr>
        <p:txBody>
          <a:bodyPr wrap="square" rtlCol="0">
            <a:spAutoFit/>
          </a:bodyPr>
          <a:lstStyle/>
          <a:p>
            <a:r>
              <a:rPr lang="sv-SE" sz="1400" dirty="0"/>
              <a:t>9</a:t>
            </a:r>
          </a:p>
        </p:txBody>
      </p:sp>
      <p:sp>
        <p:nvSpPr>
          <p:cNvPr id="18" name="textruta 17"/>
          <p:cNvSpPr txBox="1"/>
          <p:nvPr/>
        </p:nvSpPr>
        <p:spPr>
          <a:xfrm>
            <a:off x="2999656" y="5224875"/>
            <a:ext cx="432048" cy="307777"/>
          </a:xfrm>
          <a:prstGeom prst="rect">
            <a:avLst/>
          </a:prstGeom>
          <a:noFill/>
        </p:spPr>
        <p:txBody>
          <a:bodyPr wrap="square" rtlCol="0">
            <a:spAutoFit/>
          </a:bodyPr>
          <a:lstStyle/>
          <a:p>
            <a:r>
              <a:rPr lang="sv-SE" sz="1400" dirty="0"/>
              <a:t>10</a:t>
            </a:r>
          </a:p>
        </p:txBody>
      </p:sp>
      <p:sp>
        <p:nvSpPr>
          <p:cNvPr id="19" name="textruta 18"/>
          <p:cNvSpPr txBox="1"/>
          <p:nvPr/>
        </p:nvSpPr>
        <p:spPr>
          <a:xfrm>
            <a:off x="5110625" y="5268755"/>
            <a:ext cx="432048" cy="307777"/>
          </a:xfrm>
          <a:prstGeom prst="rect">
            <a:avLst/>
          </a:prstGeom>
          <a:noFill/>
        </p:spPr>
        <p:txBody>
          <a:bodyPr wrap="square" rtlCol="0">
            <a:spAutoFit/>
          </a:bodyPr>
          <a:lstStyle/>
          <a:p>
            <a:r>
              <a:rPr lang="sv-SE" sz="1400" dirty="0"/>
              <a:t>11</a:t>
            </a:r>
          </a:p>
        </p:txBody>
      </p:sp>
      <p:sp>
        <p:nvSpPr>
          <p:cNvPr id="20" name="textruta 19"/>
          <p:cNvSpPr txBox="1"/>
          <p:nvPr/>
        </p:nvSpPr>
        <p:spPr>
          <a:xfrm>
            <a:off x="7779804" y="5232801"/>
            <a:ext cx="396917" cy="307777"/>
          </a:xfrm>
          <a:prstGeom prst="rect">
            <a:avLst/>
          </a:prstGeom>
          <a:noFill/>
        </p:spPr>
        <p:txBody>
          <a:bodyPr wrap="square" rtlCol="0">
            <a:spAutoFit/>
          </a:bodyPr>
          <a:lstStyle/>
          <a:p>
            <a:r>
              <a:rPr lang="sv-SE" sz="1400" dirty="0"/>
              <a:t>12</a:t>
            </a:r>
          </a:p>
        </p:txBody>
      </p:sp>
      <p:graphicFrame>
        <p:nvGraphicFramePr>
          <p:cNvPr id="5" name="Tabell 4"/>
          <p:cNvGraphicFramePr>
            <a:graphicFrameLocks noGrp="1"/>
          </p:cNvGraphicFramePr>
          <p:nvPr>
            <p:extLst>
              <p:ext uri="{D42A27DB-BD31-4B8C-83A1-F6EECF244321}">
                <p14:modId xmlns:p14="http://schemas.microsoft.com/office/powerpoint/2010/main" val="3986985823"/>
              </p:ext>
            </p:extLst>
          </p:nvPr>
        </p:nvGraphicFramePr>
        <p:xfrm>
          <a:off x="5254640" y="1684144"/>
          <a:ext cx="2566053" cy="4337143"/>
        </p:xfrm>
        <a:graphic>
          <a:graphicData uri="http://schemas.openxmlformats.org/drawingml/2006/table">
            <a:tbl>
              <a:tblPr/>
              <a:tblGrid>
                <a:gridCol w="2566053">
                  <a:extLst>
                    <a:ext uri="{9D8B030D-6E8A-4147-A177-3AD203B41FA5}">
                      <a16:colId xmlns:a16="http://schemas.microsoft.com/office/drawing/2014/main" val="512881411"/>
                    </a:ext>
                  </a:extLst>
                </a:gridCol>
              </a:tblGrid>
              <a:tr h="4337143">
                <a:tc>
                  <a:txBody>
                    <a:bodyPr/>
                    <a:lstStyle/>
                    <a:p>
                      <a:endParaRPr lang="sv-SE" dirty="0"/>
                    </a:p>
                  </a:txBody>
                  <a:tcPr>
                    <a:lnL w="12700" cmpd="sng">
                      <a:solidFill>
                        <a:srgbClr val="FF0000"/>
                      </a:solidFill>
                      <a:prstDash val="solid"/>
                    </a:lnL>
                    <a:lnR w="12700" cmpd="sng">
                      <a:solidFill>
                        <a:srgbClr val="FF0000"/>
                      </a:solidFill>
                      <a:prstDash val="solid"/>
                    </a:lnR>
                    <a:lnT w="12700" cmpd="sng">
                      <a:solidFill>
                        <a:srgbClr val="FF0000"/>
                      </a:solidFill>
                      <a:prstDash val="solid"/>
                    </a:lnT>
                    <a:lnB w="12700" cmpd="sng">
                      <a:solidFill>
                        <a:srgbClr val="FF0000"/>
                      </a:solidFill>
                      <a:prstDash val="solid"/>
                    </a:lnB>
                  </a:tcPr>
                </a:tc>
                <a:extLst>
                  <a:ext uri="{0D108BD9-81ED-4DB2-BD59-A6C34878D82A}">
                    <a16:rowId xmlns:a16="http://schemas.microsoft.com/office/drawing/2014/main" val="992436342"/>
                  </a:ext>
                </a:extLst>
              </a:tr>
            </a:tbl>
          </a:graphicData>
        </a:graphic>
      </p:graphicFrame>
      <p:graphicFrame>
        <p:nvGraphicFramePr>
          <p:cNvPr id="21" name="Tabell 20"/>
          <p:cNvGraphicFramePr>
            <a:graphicFrameLocks noGrp="1"/>
          </p:cNvGraphicFramePr>
          <p:nvPr>
            <p:extLst>
              <p:ext uri="{D42A27DB-BD31-4B8C-83A1-F6EECF244321}">
                <p14:modId xmlns:p14="http://schemas.microsoft.com/office/powerpoint/2010/main" val="294487386"/>
              </p:ext>
            </p:extLst>
          </p:nvPr>
        </p:nvGraphicFramePr>
        <p:xfrm>
          <a:off x="1775520" y="4093689"/>
          <a:ext cx="8352927" cy="1382419"/>
        </p:xfrm>
        <a:graphic>
          <a:graphicData uri="http://schemas.openxmlformats.org/drawingml/2006/table">
            <a:tbl>
              <a:tblPr/>
              <a:tblGrid>
                <a:gridCol w="8352927">
                  <a:extLst>
                    <a:ext uri="{9D8B030D-6E8A-4147-A177-3AD203B41FA5}">
                      <a16:colId xmlns:a16="http://schemas.microsoft.com/office/drawing/2014/main" val="512881411"/>
                    </a:ext>
                  </a:extLst>
                </a:gridCol>
              </a:tblGrid>
              <a:tr h="1382419">
                <a:tc>
                  <a:txBody>
                    <a:bodyPr/>
                    <a:lstStyle/>
                    <a:p>
                      <a:endParaRPr lang="sv-SE" dirty="0"/>
                    </a:p>
                  </a:txBody>
                  <a:tcPr>
                    <a:lnL w="12700" cmpd="sng">
                      <a:solidFill>
                        <a:srgbClr val="FF0000"/>
                      </a:solidFill>
                      <a:prstDash val="solid"/>
                    </a:lnL>
                    <a:lnR w="12700" cmpd="sng">
                      <a:solidFill>
                        <a:srgbClr val="FF0000"/>
                      </a:solidFill>
                      <a:prstDash val="solid"/>
                    </a:lnR>
                    <a:lnT w="12700" cmpd="sng">
                      <a:solidFill>
                        <a:srgbClr val="FF0000"/>
                      </a:solidFill>
                      <a:prstDash val="solid"/>
                    </a:lnT>
                    <a:lnB w="12700" cmpd="sng">
                      <a:solidFill>
                        <a:srgbClr val="FF0000"/>
                      </a:solidFill>
                      <a:prstDash val="solid"/>
                    </a:lnB>
                  </a:tcPr>
                </a:tc>
                <a:extLst>
                  <a:ext uri="{0D108BD9-81ED-4DB2-BD59-A6C34878D82A}">
                    <a16:rowId xmlns:a16="http://schemas.microsoft.com/office/drawing/2014/main" val="992436342"/>
                  </a:ext>
                </a:extLst>
              </a:tr>
            </a:tbl>
          </a:graphicData>
        </a:graphic>
      </p:graphicFrame>
    </p:spTree>
    <p:extLst>
      <p:ext uri="{BB962C8B-B14F-4D97-AF65-F5344CB8AC3E}">
        <p14:creationId xmlns:p14="http://schemas.microsoft.com/office/powerpoint/2010/main" val="3649151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400" y="609600"/>
            <a:ext cx="10006136" cy="4739759"/>
          </a:xfrm>
        </p:spPr>
        <p:txBody>
          <a:bodyPr/>
          <a:lstStyle/>
          <a:p>
            <a:r>
              <a:rPr lang="sv-SE" dirty="0"/>
              <a:t>Exempel två olika områden och olika effekter av medborgarnytta som är i drift nu:</a:t>
            </a:r>
            <a:br>
              <a:rPr lang="sv-SE" dirty="0"/>
            </a:br>
            <a:br>
              <a:rPr lang="sv-SE" dirty="0"/>
            </a:br>
            <a:r>
              <a:rPr lang="sv-SE" sz="3200" dirty="0">
                <a:solidFill>
                  <a:schemeClr val="tx1"/>
                </a:solidFill>
              </a:rPr>
              <a:t>- Bygglovsansökan</a:t>
            </a:r>
            <a:br>
              <a:rPr lang="sv-SE" sz="3200" dirty="0">
                <a:solidFill>
                  <a:schemeClr val="tx1"/>
                </a:solidFill>
              </a:rPr>
            </a:br>
            <a:br>
              <a:rPr lang="sv-SE" sz="3200" dirty="0">
                <a:solidFill>
                  <a:schemeClr val="tx1"/>
                </a:solidFill>
              </a:rPr>
            </a:br>
            <a:r>
              <a:rPr lang="sv-SE" sz="3200" dirty="0">
                <a:solidFill>
                  <a:schemeClr val="tx1"/>
                </a:solidFill>
              </a:rPr>
              <a:t>- Korta insatser för funktionshindrade och administration för daglig verksamhet</a:t>
            </a:r>
            <a:br>
              <a:rPr lang="sv-SE" dirty="0"/>
            </a:br>
            <a:br>
              <a:rPr lang="sv-SE" dirty="0"/>
            </a:br>
            <a:endParaRPr lang="sv-SE" dirty="0"/>
          </a:p>
        </p:txBody>
      </p:sp>
    </p:spTree>
    <p:extLst>
      <p:ext uri="{BB962C8B-B14F-4D97-AF65-F5344CB8AC3E}">
        <p14:creationId xmlns:p14="http://schemas.microsoft.com/office/powerpoint/2010/main" val="366526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1384" y="250299"/>
            <a:ext cx="10006136" cy="861774"/>
          </a:xfrm>
        </p:spPr>
        <p:txBody>
          <a:bodyPr/>
          <a:lstStyle/>
          <a:p>
            <a:r>
              <a:rPr lang="sv-SE" sz="2800" dirty="0"/>
              <a:t>Bygglovsansökan – Många delprocesser bidrar till mer effektivitet och kvalitet i helheten</a:t>
            </a:r>
          </a:p>
        </p:txBody>
      </p:sp>
      <p:sp>
        <p:nvSpPr>
          <p:cNvPr id="9" name="Content Placeholder 2">
            <a:extLst>
              <a:ext uri="{FF2B5EF4-FFF2-40B4-BE49-F238E27FC236}">
                <a16:creationId xmlns:a16="http://schemas.microsoft.com/office/drawing/2014/main" id="{90C1CF2E-C3B1-45E0-BF51-A20FD328F489}"/>
              </a:ext>
            </a:extLst>
          </p:cNvPr>
          <p:cNvSpPr txBox="1">
            <a:spLocks/>
          </p:cNvSpPr>
          <p:nvPr/>
        </p:nvSpPr>
        <p:spPr bwMode="auto">
          <a:xfrm>
            <a:off x="551384" y="1268760"/>
            <a:ext cx="10006136" cy="2394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0" bIns="0" numCol="1" anchor="t" anchorCtr="0" compatLnSpc="1">
            <a:prstTxWarp prst="textNoShape">
              <a:avLst/>
            </a:prstTxWarp>
            <a:spAutoFit/>
          </a:bodyPr>
          <a:lstStyle>
            <a:lvl1pPr marL="432000" indent="-432000" algn="l" rtl="0" eaLnBrk="1" fontAlgn="base" hangingPunct="1">
              <a:lnSpc>
                <a:spcPct val="110000"/>
              </a:lnSpc>
              <a:spcBef>
                <a:spcPts val="2000"/>
              </a:spcBef>
              <a:spcAft>
                <a:spcPct val="0"/>
              </a:spcAft>
              <a:buClr>
                <a:schemeClr val="accent1"/>
              </a:buClr>
              <a:buSzPct val="90000"/>
              <a:buFont typeface="Wingdings" panose="05000000000000000000" pitchFamily="2" charset="2"/>
              <a:buChar char=""/>
              <a:defRPr sz="2400">
                <a:solidFill>
                  <a:schemeClr val="tx2"/>
                </a:solidFill>
                <a:latin typeface="+mn-lt"/>
                <a:ea typeface="+mn-ea"/>
                <a:cs typeface="+mn-cs"/>
              </a:defRPr>
            </a:lvl1pPr>
            <a:lvl2pPr marL="864000" indent="-432000" algn="l" rtl="0" eaLnBrk="1" fontAlgn="base" hangingPunct="1">
              <a:lnSpc>
                <a:spcPct val="110000"/>
              </a:lnSpc>
              <a:spcBef>
                <a:spcPts val="2000"/>
              </a:spcBef>
              <a:spcAft>
                <a:spcPct val="0"/>
              </a:spcAft>
              <a:buClr>
                <a:schemeClr val="accent1"/>
              </a:buClr>
              <a:buSzPct val="90000"/>
              <a:buFont typeface="Wingdings" panose="05000000000000000000" pitchFamily="2" charset="2"/>
              <a:buChar char="l"/>
              <a:defRPr sz="2400">
                <a:solidFill>
                  <a:schemeClr val="tx2"/>
                </a:solidFill>
                <a:latin typeface="+mn-lt"/>
                <a:ea typeface="+mn-ea"/>
              </a:defRPr>
            </a:lvl2pPr>
            <a:lvl3pPr marL="1296000" indent="-432000" algn="l" rtl="0" eaLnBrk="1" fontAlgn="base" hangingPunct="1">
              <a:lnSpc>
                <a:spcPct val="110000"/>
              </a:lnSpc>
              <a:spcBef>
                <a:spcPts val="2000"/>
              </a:spcBef>
              <a:spcAft>
                <a:spcPct val="0"/>
              </a:spcAft>
              <a:buClr>
                <a:schemeClr val="accent1"/>
              </a:buClr>
              <a:buSzPct val="90000"/>
              <a:buFont typeface="Wingdings" panose="05000000000000000000" pitchFamily="2" charset="2"/>
              <a:buChar char=""/>
              <a:defRPr sz="2400">
                <a:solidFill>
                  <a:schemeClr val="tx2"/>
                </a:solidFill>
                <a:latin typeface="+mn-lt"/>
                <a:ea typeface="+mn-ea"/>
              </a:defRPr>
            </a:lvl3pPr>
            <a:lvl4pPr marL="1728000" indent="-432000" algn="l" rtl="0" eaLnBrk="1" fontAlgn="base" hangingPunct="1">
              <a:lnSpc>
                <a:spcPct val="110000"/>
              </a:lnSpc>
              <a:spcBef>
                <a:spcPts val="2000"/>
              </a:spcBef>
              <a:spcAft>
                <a:spcPct val="0"/>
              </a:spcAft>
              <a:buClr>
                <a:schemeClr val="accent1"/>
              </a:buClr>
              <a:buSzPct val="90000"/>
              <a:buFont typeface="Wingdings" panose="05000000000000000000" pitchFamily="2" charset="2"/>
              <a:buChar char=""/>
              <a:defRPr sz="2400">
                <a:solidFill>
                  <a:schemeClr val="tx2"/>
                </a:solidFill>
                <a:latin typeface="+mn-lt"/>
                <a:ea typeface="+mn-ea"/>
              </a:defRPr>
            </a:lvl4pPr>
            <a:lvl5pPr marL="2160000" indent="-432000" algn="l" rtl="0" eaLnBrk="1" fontAlgn="base" hangingPunct="1">
              <a:lnSpc>
                <a:spcPct val="110000"/>
              </a:lnSpc>
              <a:spcBef>
                <a:spcPts val="2000"/>
              </a:spcBef>
              <a:spcAft>
                <a:spcPct val="0"/>
              </a:spcAft>
              <a:buClr>
                <a:schemeClr val="accent1"/>
              </a:buClr>
              <a:buSzPct val="90000"/>
              <a:buFont typeface="Wingdings" panose="05000000000000000000" pitchFamily="2" charset="2"/>
              <a:buChar char=""/>
              <a:defRPr sz="2400">
                <a:solidFill>
                  <a:schemeClr val="tx2"/>
                </a:solidFill>
                <a:latin typeface="+mn-lt"/>
                <a:ea typeface="+mn-ea"/>
              </a:defRPr>
            </a:lvl5pPr>
            <a:lvl6pPr marL="2438339" indent="-228594" algn="l" rtl="0" eaLnBrk="1" fontAlgn="base" hangingPunct="1">
              <a:lnSpc>
                <a:spcPct val="110000"/>
              </a:lnSpc>
              <a:spcBef>
                <a:spcPct val="100000"/>
              </a:spcBef>
              <a:spcAft>
                <a:spcPct val="0"/>
              </a:spcAft>
              <a:buSzPct val="90000"/>
              <a:buChar char="»"/>
              <a:defRPr sz="1600">
                <a:solidFill>
                  <a:srgbClr val="584B4C"/>
                </a:solidFill>
                <a:latin typeface="+mn-lt"/>
                <a:ea typeface="+mn-ea"/>
              </a:defRPr>
            </a:lvl6pPr>
            <a:lvl7pPr marL="2895528" indent="-228594" algn="l" rtl="0" eaLnBrk="1" fontAlgn="base" hangingPunct="1">
              <a:lnSpc>
                <a:spcPct val="110000"/>
              </a:lnSpc>
              <a:spcBef>
                <a:spcPct val="100000"/>
              </a:spcBef>
              <a:spcAft>
                <a:spcPct val="0"/>
              </a:spcAft>
              <a:buSzPct val="90000"/>
              <a:buChar char="»"/>
              <a:defRPr sz="1600">
                <a:solidFill>
                  <a:srgbClr val="584B4C"/>
                </a:solidFill>
                <a:latin typeface="+mn-lt"/>
                <a:ea typeface="+mn-ea"/>
              </a:defRPr>
            </a:lvl7pPr>
            <a:lvl8pPr marL="3352716" indent="-228594" algn="l" rtl="0" eaLnBrk="1" fontAlgn="base" hangingPunct="1">
              <a:lnSpc>
                <a:spcPct val="110000"/>
              </a:lnSpc>
              <a:spcBef>
                <a:spcPct val="100000"/>
              </a:spcBef>
              <a:spcAft>
                <a:spcPct val="0"/>
              </a:spcAft>
              <a:buSzPct val="90000"/>
              <a:buChar char="»"/>
              <a:defRPr sz="1600">
                <a:solidFill>
                  <a:srgbClr val="584B4C"/>
                </a:solidFill>
                <a:latin typeface="+mn-lt"/>
                <a:ea typeface="+mn-ea"/>
              </a:defRPr>
            </a:lvl8pPr>
            <a:lvl9pPr marL="3809905" indent="-228594" algn="l" rtl="0" eaLnBrk="1" fontAlgn="base" hangingPunct="1">
              <a:lnSpc>
                <a:spcPct val="110000"/>
              </a:lnSpc>
              <a:spcBef>
                <a:spcPct val="100000"/>
              </a:spcBef>
              <a:spcAft>
                <a:spcPct val="0"/>
              </a:spcAft>
              <a:buSzPct val="90000"/>
              <a:buChar char="»"/>
              <a:defRPr sz="1600">
                <a:solidFill>
                  <a:srgbClr val="584B4C"/>
                </a:solidFill>
                <a:latin typeface="+mn-lt"/>
                <a:ea typeface="+mn-ea"/>
              </a:defRPr>
            </a:lvl9pPr>
          </a:lstStyle>
          <a:p>
            <a:r>
              <a:rPr lang="sv-SE" sz="1800" b="0" kern="0" dirty="0"/>
              <a:t>Automatisering bidrar till att bygglovssökande får snabbare besked</a:t>
            </a:r>
          </a:p>
          <a:p>
            <a:r>
              <a:rPr lang="sv-SE" sz="1800" b="0" kern="0" dirty="0"/>
              <a:t>Automatiseringen avlastar de anställda så de snabbare kan hantera de ärenden som ligger, och kunna ha bättre kontakt och återkoppling till de sökande</a:t>
            </a:r>
          </a:p>
          <a:p>
            <a:endParaRPr lang="sv-SE" sz="1800" b="0" kern="0" dirty="0"/>
          </a:p>
          <a:p>
            <a:endParaRPr lang="sv-SE" b="0" kern="0" dirty="0"/>
          </a:p>
        </p:txBody>
      </p:sp>
      <p:sp>
        <p:nvSpPr>
          <p:cNvPr id="10" name="TextBox 9">
            <a:extLst>
              <a:ext uri="{FF2B5EF4-FFF2-40B4-BE49-F238E27FC236}">
                <a16:creationId xmlns:a16="http://schemas.microsoft.com/office/drawing/2014/main" id="{E4FB75ED-9A99-4099-A48D-6A8DDC16DE86}"/>
              </a:ext>
            </a:extLst>
          </p:cNvPr>
          <p:cNvSpPr txBox="1"/>
          <p:nvPr/>
        </p:nvSpPr>
        <p:spPr>
          <a:xfrm>
            <a:off x="5663952" y="6192202"/>
            <a:ext cx="3600400" cy="276999"/>
          </a:xfrm>
          <a:prstGeom prst="rect">
            <a:avLst/>
          </a:prstGeom>
          <a:noFill/>
        </p:spPr>
        <p:txBody>
          <a:bodyPr wrap="square" rtlCol="0">
            <a:spAutoFit/>
          </a:bodyPr>
          <a:lstStyle/>
          <a:p>
            <a:r>
              <a:rPr lang="sv-SE" sz="1200" b="0" i="1" dirty="0">
                <a:latin typeface="+mn-lt"/>
              </a:rPr>
              <a:t>Flödesschemat är en förenkling av processen.</a:t>
            </a:r>
          </a:p>
        </p:txBody>
      </p:sp>
      <p:pic>
        <p:nvPicPr>
          <p:cNvPr id="5" name="Picture 4" descr="A screen shot of a video game&#10;&#10;Description automatically generated">
            <a:extLst>
              <a:ext uri="{FF2B5EF4-FFF2-40B4-BE49-F238E27FC236}">
                <a16:creationId xmlns:a16="http://schemas.microsoft.com/office/drawing/2014/main" id="{8FB1C733-F0E4-4E7E-B14D-81F769C83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76" y="2539306"/>
            <a:ext cx="9671387" cy="3791396"/>
          </a:xfrm>
          <a:prstGeom prst="rect">
            <a:avLst/>
          </a:prstGeom>
        </p:spPr>
      </p:pic>
    </p:spTree>
    <p:extLst>
      <p:ext uri="{BB962C8B-B14F-4D97-AF65-F5344CB8AC3E}">
        <p14:creationId xmlns:p14="http://schemas.microsoft.com/office/powerpoint/2010/main" val="3118185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B0EE-7879-472C-AD10-E4A725D89526}"/>
              </a:ext>
            </a:extLst>
          </p:cNvPr>
          <p:cNvSpPr>
            <a:spLocks noGrp="1"/>
          </p:cNvSpPr>
          <p:nvPr>
            <p:ph type="title"/>
          </p:nvPr>
        </p:nvSpPr>
        <p:spPr>
          <a:xfrm>
            <a:off x="914400" y="309419"/>
            <a:ext cx="10006136" cy="430887"/>
          </a:xfrm>
        </p:spPr>
        <p:txBody>
          <a:bodyPr/>
          <a:lstStyle/>
          <a:p>
            <a:r>
              <a:rPr lang="sv-SE" sz="2800" dirty="0"/>
              <a:t>Administrativa delar av omsorgen – frigör tid för stöd</a:t>
            </a:r>
          </a:p>
        </p:txBody>
      </p:sp>
      <p:sp>
        <p:nvSpPr>
          <p:cNvPr id="3" name="Content Placeholder 2">
            <a:extLst>
              <a:ext uri="{FF2B5EF4-FFF2-40B4-BE49-F238E27FC236}">
                <a16:creationId xmlns:a16="http://schemas.microsoft.com/office/drawing/2014/main" id="{D39EBD52-3E0C-46ED-939C-2FE897CDE3D8}"/>
              </a:ext>
            </a:extLst>
          </p:cNvPr>
          <p:cNvSpPr>
            <a:spLocks noGrp="1"/>
          </p:cNvSpPr>
          <p:nvPr>
            <p:ph idx="1"/>
          </p:nvPr>
        </p:nvSpPr>
        <p:spPr>
          <a:xfrm>
            <a:off x="921487" y="836403"/>
            <a:ext cx="10006136" cy="2627835"/>
          </a:xfrm>
        </p:spPr>
        <p:txBody>
          <a:bodyPr/>
          <a:lstStyle/>
          <a:p>
            <a:r>
              <a:rPr lang="sv-SE" sz="1800" dirty="0"/>
              <a:t>Genom att automatisera administrativ börda för anställda frigörs tid för att hjälpa brukare till god livsföring</a:t>
            </a:r>
          </a:p>
          <a:p>
            <a:r>
              <a:rPr lang="sv-SE" sz="1800" dirty="0"/>
              <a:t>Exempel på processer som bidrar till bättre omsorg är:</a:t>
            </a:r>
          </a:p>
          <a:p>
            <a:pPr marL="684000" lvl="1">
              <a:spcBef>
                <a:spcPts val="600"/>
              </a:spcBef>
            </a:pPr>
            <a:r>
              <a:rPr lang="sv-SE" sz="1800" dirty="0"/>
              <a:t>Administrering av korta insatser för funktionshindrade</a:t>
            </a:r>
          </a:p>
          <a:p>
            <a:pPr marL="684000" lvl="1">
              <a:spcBef>
                <a:spcPts val="600"/>
              </a:spcBef>
            </a:pPr>
            <a:r>
              <a:rPr lang="sv-SE" sz="1800" dirty="0"/>
              <a:t>Administrering för daglig verksamhet – bidrar även till att brukare får snabbare och mer rättssäkra utbetalningar av habiliteringsersättning</a:t>
            </a:r>
          </a:p>
          <a:p>
            <a:pPr marL="252000">
              <a:spcBef>
                <a:spcPts val="600"/>
              </a:spcBef>
            </a:pPr>
            <a:endParaRPr lang="sv-SE" sz="2000" dirty="0"/>
          </a:p>
        </p:txBody>
      </p:sp>
      <p:graphicFrame>
        <p:nvGraphicFramePr>
          <p:cNvPr id="5" name="Diagram 4">
            <a:extLst>
              <a:ext uri="{FF2B5EF4-FFF2-40B4-BE49-F238E27FC236}">
                <a16:creationId xmlns:a16="http://schemas.microsoft.com/office/drawing/2014/main" id="{D95332EC-01DB-4D87-93E3-C07A6024219D}"/>
              </a:ext>
            </a:extLst>
          </p:cNvPr>
          <p:cNvGraphicFramePr/>
          <p:nvPr/>
        </p:nvGraphicFramePr>
        <p:xfrm>
          <a:off x="921487" y="3789040"/>
          <a:ext cx="5349271" cy="2877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EE50D7EB-F850-4015-B8E3-2BB8B305E36C}"/>
              </a:ext>
            </a:extLst>
          </p:cNvPr>
          <p:cNvGraphicFramePr/>
          <p:nvPr/>
        </p:nvGraphicFramePr>
        <p:xfrm>
          <a:off x="4929005" y="3843530"/>
          <a:ext cx="4392488" cy="2928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1B249B46-C5C7-4F34-91D6-BD0613A9906C}"/>
              </a:ext>
            </a:extLst>
          </p:cNvPr>
          <p:cNvSpPr txBox="1"/>
          <p:nvPr/>
        </p:nvSpPr>
        <p:spPr>
          <a:xfrm>
            <a:off x="2495600" y="3150008"/>
            <a:ext cx="2255746" cy="677108"/>
          </a:xfrm>
          <a:prstGeom prst="rect">
            <a:avLst/>
          </a:prstGeom>
          <a:noFill/>
        </p:spPr>
        <p:txBody>
          <a:bodyPr wrap="none" rtlCol="0">
            <a:spAutoFit/>
          </a:bodyPr>
          <a:lstStyle/>
          <a:p>
            <a:r>
              <a:rPr lang="sv-SE" dirty="0"/>
              <a:t>Korta insatser</a:t>
            </a:r>
          </a:p>
          <a:p>
            <a:pPr algn="ctr"/>
            <a:r>
              <a:rPr lang="sv-SE" sz="1400" dirty="0"/>
              <a:t>Varje månad</a:t>
            </a:r>
          </a:p>
        </p:txBody>
      </p:sp>
      <p:sp>
        <p:nvSpPr>
          <p:cNvPr id="10" name="TextBox 9">
            <a:extLst>
              <a:ext uri="{FF2B5EF4-FFF2-40B4-BE49-F238E27FC236}">
                <a16:creationId xmlns:a16="http://schemas.microsoft.com/office/drawing/2014/main" id="{21B8192C-C39F-4815-A432-9C46253590D9}"/>
              </a:ext>
            </a:extLst>
          </p:cNvPr>
          <p:cNvSpPr txBox="1"/>
          <p:nvPr/>
        </p:nvSpPr>
        <p:spPr>
          <a:xfrm>
            <a:off x="5663952" y="3150008"/>
            <a:ext cx="2922595" cy="677108"/>
          </a:xfrm>
          <a:prstGeom prst="rect">
            <a:avLst/>
          </a:prstGeom>
          <a:noFill/>
        </p:spPr>
        <p:txBody>
          <a:bodyPr wrap="none" rtlCol="0">
            <a:spAutoFit/>
          </a:bodyPr>
          <a:lstStyle/>
          <a:p>
            <a:r>
              <a:rPr lang="sv-SE" dirty="0"/>
              <a:t>Daglig verksamhet</a:t>
            </a:r>
          </a:p>
          <a:p>
            <a:pPr algn="ctr"/>
            <a:r>
              <a:rPr lang="sv-SE" sz="1400" dirty="0"/>
              <a:t>Varje månad</a:t>
            </a:r>
          </a:p>
        </p:txBody>
      </p:sp>
    </p:spTree>
    <p:extLst>
      <p:ext uri="{BB962C8B-B14F-4D97-AF65-F5344CB8AC3E}">
        <p14:creationId xmlns:p14="http://schemas.microsoft.com/office/powerpoint/2010/main" val="703015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400" y="609600"/>
            <a:ext cx="10006136" cy="553998"/>
          </a:xfrm>
        </p:spPr>
        <p:txBody>
          <a:bodyPr/>
          <a:lstStyle/>
          <a:p>
            <a:r>
              <a:rPr lang="sv-SE" dirty="0"/>
              <a:t>Hur räknar vi fram rätt nytta och effekt?</a:t>
            </a:r>
          </a:p>
        </p:txBody>
      </p:sp>
      <p:sp>
        <p:nvSpPr>
          <p:cNvPr id="3" name="Platshållare för innehåll 2"/>
          <p:cNvSpPr>
            <a:spLocks noGrp="1"/>
          </p:cNvSpPr>
          <p:nvPr>
            <p:ph idx="1"/>
          </p:nvPr>
        </p:nvSpPr>
        <p:spPr>
          <a:xfrm>
            <a:off x="914400" y="1463679"/>
            <a:ext cx="10006136" cy="2646878"/>
          </a:xfrm>
        </p:spPr>
        <p:txBody>
          <a:bodyPr/>
          <a:lstStyle/>
          <a:p>
            <a:r>
              <a:rPr lang="sv-SE" dirty="0"/>
              <a:t>Vi genomför processkartläggning, nyttoberäkning och prioritering tillsammans med verksamheterna. Vi bedömer vad som ska och måste göras</a:t>
            </a:r>
          </a:p>
          <a:p>
            <a:r>
              <a:rPr lang="sv-SE" dirty="0"/>
              <a:t>Vi tittar på genomförbarhet, dokumenterar PDD, utvecklar och testar tillsammans med verksamheten</a:t>
            </a:r>
          </a:p>
          <a:p>
            <a:r>
              <a:rPr lang="sv-SE" dirty="0"/>
              <a:t>Modellen vi använder för bedömning har vi hämtat från Varbergs kommun och den finns på dela digitalt. En bra och lagom detaljerad modell för oss i nuläget</a:t>
            </a:r>
          </a:p>
        </p:txBody>
      </p:sp>
    </p:spTree>
    <p:extLst>
      <p:ext uri="{BB962C8B-B14F-4D97-AF65-F5344CB8AC3E}">
        <p14:creationId xmlns:p14="http://schemas.microsoft.com/office/powerpoint/2010/main" val="2792520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gör vi för att bli ännu bättre?</a:t>
            </a:r>
          </a:p>
        </p:txBody>
      </p:sp>
      <p:sp>
        <p:nvSpPr>
          <p:cNvPr id="3" name="Platshållare för innehåll 2"/>
          <p:cNvSpPr>
            <a:spLocks noGrp="1"/>
          </p:cNvSpPr>
          <p:nvPr>
            <p:ph idx="1"/>
          </p:nvPr>
        </p:nvSpPr>
        <p:spPr>
          <a:xfrm>
            <a:off x="914400" y="1463679"/>
            <a:ext cx="10006136" cy="2923877"/>
          </a:xfrm>
        </p:spPr>
        <p:txBody>
          <a:bodyPr/>
          <a:lstStyle/>
          <a:p>
            <a:pPr marL="0" indent="0">
              <a:buNone/>
            </a:pPr>
            <a:r>
              <a:rPr lang="sv-SE" dirty="0"/>
              <a:t>RPA/Automation har skapats som tjänst att beställa med innehåll av:</a:t>
            </a:r>
          </a:p>
          <a:p>
            <a:pPr lvl="1">
              <a:buFont typeface="Arial" panose="020B0604020202020204" pitchFamily="34" charset="0"/>
              <a:buChar char="•"/>
            </a:pPr>
            <a:r>
              <a:rPr lang="sv-SE" dirty="0"/>
              <a:t>Processkartläggning</a:t>
            </a:r>
          </a:p>
          <a:p>
            <a:pPr lvl="1">
              <a:buFont typeface="Arial" panose="020B0604020202020204" pitchFamily="34" charset="0"/>
              <a:buChar char="•"/>
            </a:pPr>
            <a:r>
              <a:rPr lang="sv-SE" dirty="0"/>
              <a:t>Behovsanalys</a:t>
            </a:r>
          </a:p>
          <a:p>
            <a:pPr lvl="1">
              <a:buFont typeface="Arial" panose="020B0604020202020204" pitchFamily="34" charset="0"/>
              <a:buChar char="•"/>
            </a:pPr>
            <a:r>
              <a:rPr lang="sv-SE" dirty="0"/>
              <a:t>Nyttoberäkning </a:t>
            </a:r>
          </a:p>
          <a:p>
            <a:pPr lvl="1">
              <a:buFont typeface="Arial" panose="020B0604020202020204" pitchFamily="34" charset="0"/>
              <a:buChar char="•"/>
            </a:pPr>
            <a:r>
              <a:rPr lang="sv-SE" dirty="0"/>
              <a:t>Utveckling</a:t>
            </a:r>
          </a:p>
        </p:txBody>
      </p:sp>
    </p:spTree>
    <p:extLst>
      <p:ext uri="{BB962C8B-B14F-4D97-AF65-F5344CB8AC3E}">
        <p14:creationId xmlns:p14="http://schemas.microsoft.com/office/powerpoint/2010/main" val="4104879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914400" y="188640"/>
            <a:ext cx="10006136" cy="553998"/>
          </a:xfrm>
        </p:spPr>
        <p:txBody>
          <a:bodyPr/>
          <a:lstStyle/>
          <a:p>
            <a:r>
              <a:rPr lang="sv-SE" dirty="0"/>
              <a:t>Teknikutveckling i samhället</a:t>
            </a:r>
          </a:p>
        </p:txBody>
      </p:sp>
      <p:sp>
        <p:nvSpPr>
          <p:cNvPr id="3" name="Platshållare för innehåll 2"/>
          <p:cNvSpPr>
            <a:spLocks noGrp="1"/>
          </p:cNvSpPr>
          <p:nvPr>
            <p:ph idx="1"/>
          </p:nvPr>
        </p:nvSpPr>
        <p:spPr>
          <a:xfrm>
            <a:off x="914400" y="836712"/>
            <a:ext cx="10006136" cy="5490678"/>
          </a:xfrm>
        </p:spPr>
        <p:txBody>
          <a:bodyPr/>
          <a:lstStyle/>
          <a:p>
            <a:r>
              <a:rPr lang="sv-SE" sz="1600" b="1" dirty="0"/>
              <a:t>2025 ser vi framförallt framför oss: </a:t>
            </a:r>
            <a:br>
              <a:rPr lang="sv-SE" sz="1600" dirty="0"/>
            </a:br>
            <a:br>
              <a:rPr lang="sv-SE" sz="1600" dirty="0"/>
            </a:br>
            <a:r>
              <a:rPr lang="sv-SE" sz="1600" dirty="0"/>
              <a:t>-Att de flesta av informationstjänster, ansökningar och beslut kan utföras när som helst på dygnet och via </a:t>
            </a:r>
            <a:r>
              <a:rPr lang="sv-SE" sz="1600" b="1" i="1" dirty="0"/>
              <a:t>automatiserade</a:t>
            </a:r>
            <a:r>
              <a:rPr lang="sv-SE" sz="1600" dirty="0"/>
              <a:t> funktioner. Och vi kommer ha krav på oss från medborgare att kunna möta </a:t>
            </a:r>
            <a:r>
              <a:rPr lang="sv-SE" sz="1600" b="1" i="1" dirty="0"/>
              <a:t>nya behov</a:t>
            </a:r>
            <a:r>
              <a:rPr lang="sv-SE" sz="1600" dirty="0"/>
              <a:t> på tillgänglighet och service gällande tjänster</a:t>
            </a:r>
            <a:br>
              <a:rPr lang="sv-SE" sz="1600" dirty="0"/>
            </a:br>
            <a:br>
              <a:rPr lang="sv-SE" sz="1600" dirty="0"/>
            </a:br>
            <a:r>
              <a:rPr lang="sv-SE" sz="1600" dirty="0"/>
              <a:t>-Att nästan alla insatser och tjänster kommer att kunna utföras på distans.</a:t>
            </a:r>
            <a:br>
              <a:rPr lang="sv-SE" sz="1600" dirty="0"/>
            </a:br>
            <a:br>
              <a:rPr lang="sv-SE" sz="1600" dirty="0"/>
            </a:br>
            <a:r>
              <a:rPr lang="sv-SE" sz="1600" dirty="0"/>
              <a:t>-Att i stort sett all elektronisk teknik kommer att vara trådlös, inbyggd eller bärbar och röststyrd.</a:t>
            </a:r>
            <a:br>
              <a:rPr lang="sv-SE" sz="1600" dirty="0"/>
            </a:br>
            <a:br>
              <a:rPr lang="sv-SE" sz="1600" dirty="0"/>
            </a:br>
            <a:r>
              <a:rPr lang="sv-SE" sz="1600" dirty="0"/>
              <a:t>-Att </a:t>
            </a:r>
            <a:r>
              <a:rPr lang="sv-SE" sz="1600" dirty="0" err="1"/>
              <a:t>virtual</a:t>
            </a:r>
            <a:r>
              <a:rPr lang="sv-SE" sz="1600" dirty="0"/>
              <a:t> </a:t>
            </a:r>
            <a:r>
              <a:rPr lang="sv-SE" sz="1600" dirty="0" err="1"/>
              <a:t>reality</a:t>
            </a:r>
            <a:r>
              <a:rPr lang="sv-SE" sz="1600" dirty="0"/>
              <a:t> och </a:t>
            </a:r>
            <a:r>
              <a:rPr lang="sv-SE" sz="1600" dirty="0" err="1"/>
              <a:t>augmented</a:t>
            </a:r>
            <a:r>
              <a:rPr lang="sv-SE" sz="1600" dirty="0"/>
              <a:t> </a:t>
            </a:r>
            <a:r>
              <a:rPr lang="sv-SE" sz="1600" dirty="0" err="1"/>
              <a:t>reality</a:t>
            </a:r>
            <a:r>
              <a:rPr lang="sv-SE" sz="1600" dirty="0"/>
              <a:t> kommer att användas som verktyg inom alla verksamheter. </a:t>
            </a:r>
            <a:br>
              <a:rPr lang="sv-SE" sz="1600" dirty="0"/>
            </a:br>
            <a:br>
              <a:rPr lang="sv-SE" sz="1600" dirty="0"/>
            </a:br>
            <a:r>
              <a:rPr lang="sv-SE" sz="1600" dirty="0"/>
              <a:t>-Att teknik för </a:t>
            </a:r>
            <a:r>
              <a:rPr lang="sv-SE" sz="1600" dirty="0" err="1"/>
              <a:t>big</a:t>
            </a:r>
            <a:r>
              <a:rPr lang="sv-SE" sz="1600" dirty="0"/>
              <a:t> data hjälper till att fatta beslut.</a:t>
            </a:r>
            <a:br>
              <a:rPr lang="sv-SE" sz="1600" dirty="0"/>
            </a:br>
            <a:br>
              <a:rPr lang="sv-SE" sz="1600" dirty="0"/>
            </a:br>
            <a:r>
              <a:rPr lang="sv-SE" sz="1600" dirty="0"/>
              <a:t>-Att mycket kommer att vara uppkopplat och </a:t>
            </a:r>
            <a:r>
              <a:rPr lang="sv-SE" sz="1600" b="1" i="1" dirty="0"/>
              <a:t>automatiseringen</a:t>
            </a:r>
            <a:r>
              <a:rPr lang="sv-SE" sz="1600" dirty="0"/>
              <a:t> kommer att ta över en stor del av det arbete som idag utförs av personal. </a:t>
            </a:r>
            <a:br>
              <a:rPr lang="sv-SE" sz="1600" dirty="0"/>
            </a:br>
            <a:br>
              <a:rPr lang="sv-SE" sz="1600" dirty="0"/>
            </a:br>
            <a:r>
              <a:rPr lang="sv-SE" sz="1600" dirty="0"/>
              <a:t>-Att våra medborgare kommer att möta en </a:t>
            </a:r>
            <a:r>
              <a:rPr lang="sv-SE" sz="1600" b="1" i="1" dirty="0"/>
              <a:t>förändrad arbetsmarknad </a:t>
            </a:r>
            <a:r>
              <a:rPr lang="sv-SE" sz="1600" dirty="0"/>
              <a:t>och som arbetsgivare kommer vi att </a:t>
            </a:r>
            <a:r>
              <a:rPr lang="sv-SE" sz="1600" b="1" i="1" dirty="0"/>
              <a:t>efterfråga en annan kompetens</a:t>
            </a:r>
            <a:r>
              <a:rPr lang="sv-SE" sz="1600" dirty="0"/>
              <a:t>. De förändringar som kommer till följd av teknikutvecklingen ställer stora krav på ett </a:t>
            </a:r>
            <a:r>
              <a:rPr lang="sv-SE" sz="1600" b="1" i="1" dirty="0"/>
              <a:t>förändringsarbete inom alla kommunens verksamheter </a:t>
            </a:r>
            <a:r>
              <a:rPr lang="sv-SE" sz="1600" dirty="0"/>
              <a:t>de kommande åren. </a:t>
            </a:r>
          </a:p>
        </p:txBody>
      </p:sp>
    </p:spTree>
    <p:extLst>
      <p:ext uri="{BB962C8B-B14F-4D97-AF65-F5344CB8AC3E}">
        <p14:creationId xmlns:p14="http://schemas.microsoft.com/office/powerpoint/2010/main" val="118755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400" y="260648"/>
            <a:ext cx="10006136" cy="984885"/>
          </a:xfrm>
        </p:spPr>
        <p:txBody>
          <a:bodyPr/>
          <a:lstStyle/>
          <a:p>
            <a:r>
              <a:rPr lang="sv-SE" sz="3200" dirty="0"/>
              <a:t>Vad blev konsekvensen av att mäta på sparad tid och effektivisering utan att säkra effekthemtagning?	</a:t>
            </a:r>
          </a:p>
        </p:txBody>
      </p:sp>
      <p:sp>
        <p:nvSpPr>
          <p:cNvPr id="3" name="Platshållare för innehåll 2"/>
          <p:cNvSpPr>
            <a:spLocks noGrp="1"/>
          </p:cNvSpPr>
          <p:nvPr>
            <p:ph idx="1"/>
          </p:nvPr>
        </p:nvSpPr>
        <p:spPr>
          <a:xfrm>
            <a:off x="914400" y="1340768"/>
            <a:ext cx="10006136" cy="4955203"/>
          </a:xfrm>
        </p:spPr>
        <p:txBody>
          <a:bodyPr/>
          <a:lstStyle/>
          <a:p>
            <a:pPr marL="0" indent="0">
              <a:lnSpc>
                <a:spcPct val="100000"/>
              </a:lnSpc>
              <a:buNone/>
            </a:pPr>
            <a:r>
              <a:rPr lang="sv-SE" b="1" dirty="0"/>
              <a:t>Positiva konsekvenser</a:t>
            </a:r>
          </a:p>
          <a:p>
            <a:pPr marL="400041" lvl="1" indent="0">
              <a:lnSpc>
                <a:spcPct val="100000"/>
              </a:lnSpc>
              <a:buNone/>
            </a:pPr>
            <a:r>
              <a:rPr lang="sv-SE" dirty="0"/>
              <a:t>Enkelt att förhålla sig till och räkna på</a:t>
            </a:r>
            <a:br>
              <a:rPr lang="sv-SE" dirty="0"/>
            </a:br>
            <a:r>
              <a:rPr lang="sv-SE" dirty="0"/>
              <a:t>Lätt att kommunicera till politiken om</a:t>
            </a:r>
          </a:p>
          <a:p>
            <a:pPr marL="0" indent="0">
              <a:buNone/>
            </a:pPr>
            <a:r>
              <a:rPr lang="sv-SE" b="1" dirty="0"/>
              <a:t>Negativa konsekvenser</a:t>
            </a:r>
          </a:p>
          <a:p>
            <a:pPr marL="400041" lvl="1" indent="0">
              <a:lnSpc>
                <a:spcPct val="100000"/>
              </a:lnSpc>
              <a:buNone/>
            </a:pPr>
            <a:r>
              <a:rPr lang="sv-SE" dirty="0"/>
              <a:t>Politiken fokuserade på den besparade tiden, dvs man såg inte att medarbetare frigjorde tid och kunde lägga den tiden på andra mer viktiga arbetsuppgifter än enbart administration (kvalitet)</a:t>
            </a:r>
          </a:p>
          <a:p>
            <a:pPr marL="400041" lvl="1" indent="0">
              <a:lnSpc>
                <a:spcPct val="100000"/>
              </a:lnSpc>
              <a:buNone/>
            </a:pPr>
            <a:r>
              <a:rPr lang="sv-SE" dirty="0"/>
              <a:t>Förvaltningarnas ramar inför 2021 minskas i relation till den effektivisering som gjorts (7 </a:t>
            </a:r>
            <a:r>
              <a:rPr lang="sv-SE" dirty="0" err="1"/>
              <a:t>msek</a:t>
            </a:r>
            <a:r>
              <a:rPr lang="sv-SE" dirty="0"/>
              <a:t>/år)</a:t>
            </a:r>
          </a:p>
          <a:p>
            <a:pPr marL="400041" lvl="1" indent="0">
              <a:lnSpc>
                <a:spcPct val="100000"/>
              </a:lnSpc>
              <a:buNone/>
            </a:pPr>
            <a:r>
              <a:rPr lang="sv-SE" dirty="0"/>
              <a:t>Förvaltningar </a:t>
            </a:r>
            <a:r>
              <a:rPr lang="sv-SE" b="1" i="1" dirty="0"/>
              <a:t>kan</a:t>
            </a:r>
            <a:r>
              <a:rPr lang="sv-SE" dirty="0"/>
              <a:t> bli mer återhållsamma när det gäller nya satsningar på automation och digitalisering</a:t>
            </a:r>
          </a:p>
        </p:txBody>
      </p:sp>
    </p:spTree>
    <p:extLst>
      <p:ext uri="{BB962C8B-B14F-4D97-AF65-F5344CB8AC3E}">
        <p14:creationId xmlns:p14="http://schemas.microsoft.com/office/powerpoint/2010/main" val="2938452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1"/>
            <a:ext cx="12191496" cy="6885384"/>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0336" y="6165304"/>
            <a:ext cx="2858839" cy="519389"/>
          </a:xfrm>
          <a:prstGeom prst="rect">
            <a:avLst/>
          </a:prstGeom>
        </p:spPr>
      </p:pic>
    </p:spTree>
    <p:extLst>
      <p:ext uri="{BB962C8B-B14F-4D97-AF65-F5344CB8AC3E}">
        <p14:creationId xmlns:p14="http://schemas.microsoft.com/office/powerpoint/2010/main" val="340478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151784" y="476672"/>
            <a:ext cx="3021360" cy="553998"/>
          </a:xfrm>
        </p:spPr>
        <p:txBody>
          <a:bodyPr/>
          <a:lstStyle/>
          <a:p>
            <a:r>
              <a:rPr lang="sv-SE" dirty="0"/>
              <a:t>Lite historik</a:t>
            </a:r>
          </a:p>
        </p:txBody>
      </p:sp>
      <p:sp>
        <p:nvSpPr>
          <p:cNvPr id="3" name="Platshållare för innehåll 2"/>
          <p:cNvSpPr>
            <a:spLocks noGrp="1"/>
          </p:cNvSpPr>
          <p:nvPr>
            <p:ph idx="1"/>
          </p:nvPr>
        </p:nvSpPr>
        <p:spPr>
          <a:xfrm>
            <a:off x="914400" y="1463679"/>
            <a:ext cx="4389512" cy="4327338"/>
          </a:xfrm>
        </p:spPr>
        <p:txBody>
          <a:bodyPr/>
          <a:lstStyle/>
          <a:p>
            <a:r>
              <a:rPr lang="sv-SE" sz="1600" dirty="0"/>
              <a:t>Tyresö Kommun startade RPA satsningen i april/maj 2018</a:t>
            </a:r>
          </a:p>
          <a:p>
            <a:r>
              <a:rPr lang="sv-SE" sz="1600" dirty="0"/>
              <a:t>AKOA, konsulter inom RPA, satte igång med processkartläggningar och intervjuer</a:t>
            </a:r>
          </a:p>
          <a:p>
            <a:r>
              <a:rPr lang="sv-SE" sz="1600" dirty="0"/>
              <a:t>Ingen styrning från Tyresö kommun</a:t>
            </a:r>
          </a:p>
          <a:p>
            <a:r>
              <a:rPr lang="sv-SE" sz="1600" dirty="0"/>
              <a:t>AKOA fick väldigt lite draghjälp och sprang in i många stängda dörrar – ”vi har inte tid” – ”vi vet inte vad det här är”</a:t>
            </a:r>
          </a:p>
          <a:p>
            <a:r>
              <a:rPr lang="sv-SE" sz="1600" dirty="0"/>
              <a:t>Dålig förankring i organisationen</a:t>
            </a:r>
          </a:p>
          <a:p>
            <a:endParaRPr lang="sv-SE" sz="2800" dirty="0"/>
          </a:p>
        </p:txBody>
      </p:sp>
      <p:sp>
        <p:nvSpPr>
          <p:cNvPr id="4" name="Platshållare för innehåll 2"/>
          <p:cNvSpPr txBox="1">
            <a:spLocks/>
          </p:cNvSpPr>
          <p:nvPr/>
        </p:nvSpPr>
        <p:spPr bwMode="auto">
          <a:xfrm>
            <a:off x="5735960" y="1463678"/>
            <a:ext cx="5400600" cy="3668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0" rIns="0" bIns="0" numCol="1" anchor="t" anchorCtr="0" compatLnSpc="1">
            <a:prstTxWarp prst="textNoShape">
              <a:avLst/>
            </a:prstTxWarp>
            <a:spAutoFit/>
          </a:bodyPr>
          <a:lstStyle>
            <a:lvl1pPr marL="342891" indent="-342891" algn="l" rtl="0" eaLnBrk="1" fontAlgn="base" hangingPunct="1">
              <a:lnSpc>
                <a:spcPct val="110000"/>
              </a:lnSpc>
              <a:spcBef>
                <a:spcPct val="100000"/>
              </a:spcBef>
              <a:spcAft>
                <a:spcPct val="0"/>
              </a:spcAft>
              <a:buSzPct val="90000"/>
              <a:buChar char="•"/>
              <a:defRPr sz="2000">
                <a:solidFill>
                  <a:srgbClr val="584B4C"/>
                </a:solidFill>
                <a:latin typeface="+mn-lt"/>
                <a:ea typeface="+mn-ea"/>
                <a:cs typeface="+mn-cs"/>
              </a:defRPr>
            </a:lvl1pPr>
            <a:lvl2pPr marL="742932" indent="-285744" algn="l" rtl="0" eaLnBrk="1" fontAlgn="base" hangingPunct="1">
              <a:lnSpc>
                <a:spcPct val="110000"/>
              </a:lnSpc>
              <a:spcBef>
                <a:spcPct val="100000"/>
              </a:spcBef>
              <a:spcAft>
                <a:spcPct val="0"/>
              </a:spcAft>
              <a:buChar char="–"/>
              <a:defRPr sz="2000">
                <a:solidFill>
                  <a:srgbClr val="584B4C"/>
                </a:solidFill>
                <a:latin typeface="+mn-lt"/>
                <a:ea typeface="+mn-ea"/>
              </a:defRPr>
            </a:lvl2pPr>
            <a:lvl3pPr marL="1142971" indent="-228594" algn="l" rtl="0" eaLnBrk="1" fontAlgn="base" hangingPunct="1">
              <a:lnSpc>
                <a:spcPct val="110000"/>
              </a:lnSpc>
              <a:spcBef>
                <a:spcPct val="100000"/>
              </a:spcBef>
              <a:spcAft>
                <a:spcPct val="0"/>
              </a:spcAft>
              <a:buSzPct val="90000"/>
              <a:buChar char="•"/>
              <a:defRPr>
                <a:solidFill>
                  <a:srgbClr val="584B4C"/>
                </a:solidFill>
                <a:latin typeface="+mn-lt"/>
                <a:ea typeface="+mn-ea"/>
              </a:defRPr>
            </a:lvl3pPr>
            <a:lvl4pPr marL="1562061" indent="-228594" algn="l" rtl="0" eaLnBrk="1" fontAlgn="base" hangingPunct="1">
              <a:lnSpc>
                <a:spcPct val="110000"/>
              </a:lnSpc>
              <a:spcBef>
                <a:spcPct val="100000"/>
              </a:spcBef>
              <a:spcAft>
                <a:spcPct val="0"/>
              </a:spcAft>
              <a:buSzPct val="90000"/>
              <a:buChar char="–"/>
              <a:defRPr sz="1600">
                <a:solidFill>
                  <a:srgbClr val="584B4C"/>
                </a:solidFill>
                <a:latin typeface="+mn-lt"/>
                <a:ea typeface="+mn-ea"/>
              </a:defRPr>
            </a:lvl4pPr>
            <a:lvl5pPr marL="1981150" indent="-228594" algn="l" rtl="0" eaLnBrk="1" fontAlgn="base" hangingPunct="1">
              <a:lnSpc>
                <a:spcPct val="110000"/>
              </a:lnSpc>
              <a:spcBef>
                <a:spcPct val="100000"/>
              </a:spcBef>
              <a:spcAft>
                <a:spcPct val="0"/>
              </a:spcAft>
              <a:buSzPct val="90000"/>
              <a:buChar char="»"/>
              <a:defRPr sz="1600">
                <a:solidFill>
                  <a:srgbClr val="584B4C"/>
                </a:solidFill>
                <a:latin typeface="+mn-lt"/>
                <a:ea typeface="+mn-ea"/>
              </a:defRPr>
            </a:lvl5pPr>
            <a:lvl6pPr marL="2438339" indent="-228594" algn="l" rtl="0" eaLnBrk="1" fontAlgn="base" hangingPunct="1">
              <a:lnSpc>
                <a:spcPct val="110000"/>
              </a:lnSpc>
              <a:spcBef>
                <a:spcPct val="100000"/>
              </a:spcBef>
              <a:spcAft>
                <a:spcPct val="0"/>
              </a:spcAft>
              <a:buSzPct val="90000"/>
              <a:buChar char="»"/>
              <a:defRPr sz="1600">
                <a:solidFill>
                  <a:srgbClr val="584B4C"/>
                </a:solidFill>
                <a:latin typeface="+mn-lt"/>
                <a:ea typeface="+mn-ea"/>
              </a:defRPr>
            </a:lvl6pPr>
            <a:lvl7pPr marL="2895528" indent="-228594" algn="l" rtl="0" eaLnBrk="1" fontAlgn="base" hangingPunct="1">
              <a:lnSpc>
                <a:spcPct val="110000"/>
              </a:lnSpc>
              <a:spcBef>
                <a:spcPct val="100000"/>
              </a:spcBef>
              <a:spcAft>
                <a:spcPct val="0"/>
              </a:spcAft>
              <a:buSzPct val="90000"/>
              <a:buChar char="»"/>
              <a:defRPr sz="1600">
                <a:solidFill>
                  <a:srgbClr val="584B4C"/>
                </a:solidFill>
                <a:latin typeface="+mn-lt"/>
                <a:ea typeface="+mn-ea"/>
              </a:defRPr>
            </a:lvl7pPr>
            <a:lvl8pPr marL="3352716" indent="-228594" algn="l" rtl="0" eaLnBrk="1" fontAlgn="base" hangingPunct="1">
              <a:lnSpc>
                <a:spcPct val="110000"/>
              </a:lnSpc>
              <a:spcBef>
                <a:spcPct val="100000"/>
              </a:spcBef>
              <a:spcAft>
                <a:spcPct val="0"/>
              </a:spcAft>
              <a:buSzPct val="90000"/>
              <a:buChar char="»"/>
              <a:defRPr sz="1600">
                <a:solidFill>
                  <a:srgbClr val="584B4C"/>
                </a:solidFill>
                <a:latin typeface="+mn-lt"/>
                <a:ea typeface="+mn-ea"/>
              </a:defRPr>
            </a:lvl8pPr>
            <a:lvl9pPr marL="3809905" indent="-228594" algn="l" rtl="0" eaLnBrk="1" fontAlgn="base" hangingPunct="1">
              <a:lnSpc>
                <a:spcPct val="110000"/>
              </a:lnSpc>
              <a:spcBef>
                <a:spcPct val="100000"/>
              </a:spcBef>
              <a:spcAft>
                <a:spcPct val="0"/>
              </a:spcAft>
              <a:buSzPct val="90000"/>
              <a:buChar char="»"/>
              <a:defRPr sz="1600">
                <a:solidFill>
                  <a:srgbClr val="584B4C"/>
                </a:solidFill>
                <a:latin typeface="+mn-lt"/>
                <a:ea typeface="+mn-ea"/>
              </a:defRPr>
            </a:lvl9pPr>
          </a:lstStyle>
          <a:p>
            <a:r>
              <a:rPr lang="sv-SE" sz="1600" b="0" kern="0" dirty="0"/>
              <a:t>Nytt fokus på digitalisering i Augusti 2018</a:t>
            </a:r>
          </a:p>
          <a:p>
            <a:r>
              <a:rPr lang="sv-SE" sz="1600" b="0" kern="0" dirty="0"/>
              <a:t>1:a styrgruppsmötet med AKOA i mitten av augusti</a:t>
            </a:r>
          </a:p>
          <a:p>
            <a:r>
              <a:rPr lang="sv-SE" sz="1600" b="0" kern="0" dirty="0"/>
              <a:t>Omvärldsanalys, hur har andra gjort och vilka misstag har andra gjort som vi </a:t>
            </a:r>
            <a:r>
              <a:rPr lang="sv-SE" sz="1600" kern="0" dirty="0"/>
              <a:t>inte</a:t>
            </a:r>
            <a:r>
              <a:rPr lang="sv-SE" sz="1600" b="0" kern="0" dirty="0"/>
              <a:t> ska upprepa hos oss</a:t>
            </a:r>
          </a:p>
          <a:p>
            <a:r>
              <a:rPr lang="sv-SE" sz="1600" b="0" kern="0" dirty="0"/>
              <a:t>From 1:a september gör vi RPA satsningen gemensamt med AKOA med täta dialoger och avstämningar</a:t>
            </a:r>
          </a:p>
          <a:p>
            <a:r>
              <a:rPr lang="sv-SE" sz="1600" b="0" kern="0" dirty="0"/>
              <a:t>Gemensam målbild och tillvägagångssätt</a:t>
            </a:r>
            <a:endParaRPr lang="sv-SE" sz="2800" b="0" kern="0" dirty="0"/>
          </a:p>
          <a:p>
            <a:r>
              <a:rPr lang="sv-SE" sz="1600" b="0" kern="0" dirty="0"/>
              <a:t>Fokus på att bredda arbetet</a:t>
            </a:r>
          </a:p>
        </p:txBody>
      </p:sp>
    </p:spTree>
    <p:extLst>
      <p:ext uri="{BB962C8B-B14F-4D97-AF65-F5344CB8AC3E}">
        <p14:creationId xmlns:p14="http://schemas.microsoft.com/office/powerpoint/2010/main" val="197249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71EFFD91-FC25-489E-87C2-8324848D2D9D}"/>
              </a:ext>
            </a:extLst>
          </p:cNvPr>
          <p:cNvSpPr txBox="1">
            <a:spLocks/>
          </p:cNvSpPr>
          <p:nvPr/>
        </p:nvSpPr>
        <p:spPr>
          <a:xfrm>
            <a:off x="1981200" y="1556793"/>
            <a:ext cx="8229600" cy="3386029"/>
          </a:xfrm>
          <a:prstGeom prst="rect">
            <a:avLst/>
          </a:prstGeom>
        </p:spPr>
        <p:txBody>
          <a:bodyPr vert="horz" lIns="0" tIns="0" rIns="0" bIns="0" rtlCol="0">
            <a:noAutofit/>
          </a:bodyPr>
          <a:lstStyle>
            <a:lvl1pPr marL="254000" indent="-254000" algn="l" defTabSz="609585" rtl="0" eaLnBrk="1" latinLnBrk="0" hangingPunct="1">
              <a:spcBef>
                <a:spcPts val="1000"/>
              </a:spcBef>
              <a:buClr>
                <a:schemeClr val="accent1"/>
              </a:buClr>
              <a:buFont typeface="Arial"/>
              <a:buChar char="•"/>
              <a:defRPr sz="1600" kern="1200">
                <a:solidFill>
                  <a:srgbClr val="000000"/>
                </a:solidFill>
                <a:latin typeface="+mn-lt"/>
                <a:ea typeface="+mn-ea"/>
                <a:cs typeface="+mn-cs"/>
              </a:defRPr>
            </a:lvl1pPr>
            <a:lvl2pPr marL="508000" indent="-254000" algn="l" defTabSz="609585" rtl="0" eaLnBrk="1" latinLnBrk="0" hangingPunct="1">
              <a:spcBef>
                <a:spcPts val="1000"/>
              </a:spcBef>
              <a:buClr>
                <a:schemeClr val="accent1"/>
              </a:buClr>
              <a:buFont typeface="Arial"/>
              <a:buChar char="•"/>
              <a:defRPr sz="1600" kern="1200">
                <a:solidFill>
                  <a:srgbClr val="000000"/>
                </a:solidFill>
                <a:latin typeface="+mn-lt"/>
                <a:ea typeface="+mn-ea"/>
                <a:cs typeface="+mn-cs"/>
              </a:defRPr>
            </a:lvl2pPr>
            <a:lvl3pPr marL="762000" indent="-254000" algn="l" defTabSz="609585" rtl="0" eaLnBrk="1" latinLnBrk="0" hangingPunct="1">
              <a:spcBef>
                <a:spcPts val="1000"/>
              </a:spcBef>
              <a:buClr>
                <a:schemeClr val="accent1"/>
              </a:buClr>
              <a:buFont typeface="Arial"/>
              <a:buChar char="•"/>
              <a:defRPr sz="1600" kern="1200">
                <a:solidFill>
                  <a:srgbClr val="000000"/>
                </a:solidFill>
                <a:latin typeface="+mn-lt"/>
                <a:ea typeface="+mn-ea"/>
                <a:cs typeface="+mn-cs"/>
              </a:defRPr>
            </a:lvl3pPr>
            <a:lvl4pPr marL="1016000" indent="-254000" algn="l" defTabSz="609585" rtl="0" eaLnBrk="1" latinLnBrk="0" hangingPunct="1">
              <a:spcBef>
                <a:spcPts val="1000"/>
              </a:spcBef>
              <a:buClr>
                <a:schemeClr val="accent1"/>
              </a:buClr>
              <a:buFont typeface="Arial"/>
              <a:buChar char="•"/>
              <a:defRPr sz="1600" kern="1200">
                <a:solidFill>
                  <a:srgbClr val="000000"/>
                </a:solidFill>
                <a:latin typeface="+mn-lt"/>
                <a:ea typeface="+mn-ea"/>
                <a:cs typeface="+mn-cs"/>
              </a:defRPr>
            </a:lvl4pPr>
            <a:lvl5pPr marL="1270000" indent="-254000" algn="l" defTabSz="609585" rtl="0" eaLnBrk="1" latinLnBrk="0" hangingPunct="1">
              <a:spcBef>
                <a:spcPts val="1000"/>
              </a:spcBef>
              <a:buClr>
                <a:schemeClr val="accent1"/>
              </a:buClr>
              <a:buFont typeface="Arial"/>
              <a:buChar char="•"/>
              <a:defRPr sz="1600" kern="1200">
                <a:solidFill>
                  <a:srgbClr val="000000"/>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a:lstStyle>
          <a:p>
            <a:pPr marL="0" indent="0">
              <a:buNone/>
            </a:pPr>
            <a:endParaRPr lang="sv-SE" sz="900" dirty="0">
              <a:latin typeface="Graphik Extralight" panose="020B0303030202060203" pitchFamily="34" charset="0"/>
            </a:endParaRPr>
          </a:p>
        </p:txBody>
      </p:sp>
      <p:graphicFrame>
        <p:nvGraphicFramePr>
          <p:cNvPr id="6" name="Platshållare för innehåll 3">
            <a:extLst>
              <a:ext uri="{FF2B5EF4-FFF2-40B4-BE49-F238E27FC236}">
                <a16:creationId xmlns:a16="http://schemas.microsoft.com/office/drawing/2014/main" id="{2F321BD7-23EA-428D-A239-450B0F6BAD9F}"/>
              </a:ext>
            </a:extLst>
          </p:cNvPr>
          <p:cNvGraphicFramePr>
            <a:graphicFrameLocks/>
          </p:cNvGraphicFramePr>
          <p:nvPr>
            <p:extLst>
              <p:ext uri="{D42A27DB-BD31-4B8C-83A1-F6EECF244321}">
                <p14:modId xmlns:p14="http://schemas.microsoft.com/office/powerpoint/2010/main" val="2459217138"/>
              </p:ext>
            </p:extLst>
          </p:nvPr>
        </p:nvGraphicFramePr>
        <p:xfrm>
          <a:off x="1979087" y="1916192"/>
          <a:ext cx="7849293" cy="3596640"/>
        </p:xfrm>
        <a:graphic>
          <a:graphicData uri="http://schemas.openxmlformats.org/drawingml/2006/table">
            <a:tbl>
              <a:tblPr firstRow="1" bandRow="1">
                <a:tableStyleId>{616DA210-FB5B-4158-B5E0-FEB733F419BA}</a:tableStyleId>
              </a:tblPr>
              <a:tblGrid>
                <a:gridCol w="1074323">
                  <a:extLst>
                    <a:ext uri="{9D8B030D-6E8A-4147-A177-3AD203B41FA5}">
                      <a16:colId xmlns:a16="http://schemas.microsoft.com/office/drawing/2014/main" val="1172650946"/>
                    </a:ext>
                  </a:extLst>
                </a:gridCol>
                <a:gridCol w="2152609">
                  <a:extLst>
                    <a:ext uri="{9D8B030D-6E8A-4147-A177-3AD203B41FA5}">
                      <a16:colId xmlns:a16="http://schemas.microsoft.com/office/drawing/2014/main" val="507563890"/>
                    </a:ext>
                  </a:extLst>
                </a:gridCol>
                <a:gridCol w="2660038">
                  <a:extLst>
                    <a:ext uri="{9D8B030D-6E8A-4147-A177-3AD203B41FA5}">
                      <a16:colId xmlns:a16="http://schemas.microsoft.com/office/drawing/2014/main" val="3009361459"/>
                    </a:ext>
                  </a:extLst>
                </a:gridCol>
                <a:gridCol w="1962323">
                  <a:extLst>
                    <a:ext uri="{9D8B030D-6E8A-4147-A177-3AD203B41FA5}">
                      <a16:colId xmlns:a16="http://schemas.microsoft.com/office/drawing/2014/main" val="765435373"/>
                    </a:ext>
                  </a:extLst>
                </a:gridCol>
              </a:tblGrid>
              <a:tr h="278130">
                <a:tc>
                  <a:txBody>
                    <a:bodyPr/>
                    <a:lstStyle/>
                    <a:p>
                      <a:endParaRPr lang="sv-SE" sz="1000" dirty="0">
                        <a:latin typeface="Graphik Regular" panose="020B0503030202060203" pitchFamily="34" charset="0"/>
                      </a:endParaRPr>
                    </a:p>
                  </a:txBody>
                  <a:tcPr marL="68580" marR="68580" marT="34290" marB="34290"/>
                </a:tc>
                <a:tc>
                  <a:txBody>
                    <a:bodyPr/>
                    <a:lstStyle/>
                    <a:p>
                      <a:pPr algn="ctr"/>
                      <a:r>
                        <a:rPr lang="sv-SE" sz="1400" dirty="0"/>
                        <a:t>Verksamheten</a:t>
                      </a:r>
                      <a:endParaRPr lang="sv-SE" sz="1400" b="0" dirty="0">
                        <a:latin typeface="Graphik Regular" panose="020B0503030202060203" pitchFamily="34" charset="0"/>
                      </a:endParaRPr>
                    </a:p>
                  </a:txBody>
                  <a:tcPr marL="68580" marR="68580" marT="34290" marB="34290"/>
                </a:tc>
                <a:tc>
                  <a:txBody>
                    <a:bodyPr/>
                    <a:lstStyle/>
                    <a:p>
                      <a:pPr algn="ctr"/>
                      <a:r>
                        <a:rPr lang="sv-SE" sz="1400" dirty="0"/>
                        <a:t>Medborgaren</a:t>
                      </a:r>
                      <a:endParaRPr lang="sv-SE" sz="1400" b="0" dirty="0">
                        <a:latin typeface="Graphik Regular" panose="020B0503030202060203" pitchFamily="34" charset="0"/>
                      </a:endParaRPr>
                    </a:p>
                  </a:txBody>
                  <a:tcPr marL="68580" marR="68580" marT="34290" marB="34290"/>
                </a:tc>
                <a:tc>
                  <a:txBody>
                    <a:bodyPr/>
                    <a:lstStyle/>
                    <a:p>
                      <a:pPr algn="ctr"/>
                      <a:r>
                        <a:rPr lang="sv-SE" sz="1400" dirty="0"/>
                        <a:t>Medarbetare</a:t>
                      </a:r>
                      <a:endParaRPr lang="sv-SE" sz="1400" b="0" dirty="0">
                        <a:latin typeface="Graphik Regular" panose="020B0503030202060203" pitchFamily="34" charset="0"/>
                      </a:endParaRPr>
                    </a:p>
                  </a:txBody>
                  <a:tcPr marL="68580" marR="68580" marT="34290" marB="34290"/>
                </a:tc>
                <a:extLst>
                  <a:ext uri="{0D108BD9-81ED-4DB2-BD59-A6C34878D82A}">
                    <a16:rowId xmlns:a16="http://schemas.microsoft.com/office/drawing/2014/main" val="873656594"/>
                  </a:ext>
                </a:extLst>
              </a:tr>
              <a:tr h="733806">
                <a:tc>
                  <a:txBody>
                    <a:bodyPr/>
                    <a:lstStyle/>
                    <a:p>
                      <a:pPr algn="ctr"/>
                      <a:r>
                        <a:rPr lang="sv-SE" sz="1000" dirty="0"/>
                        <a:t>Effektivisering</a:t>
                      </a:r>
                      <a:endParaRPr lang="sv-SE" sz="1000" dirty="0">
                        <a:latin typeface="Graphik Regular" panose="020B0503030202060203" pitchFamily="34" charset="0"/>
                      </a:endParaRPr>
                    </a:p>
                  </a:txBody>
                  <a:tcPr marL="68580" marR="68580" marT="34290" marB="34290"/>
                </a:tc>
                <a:tc>
                  <a:txBody>
                    <a:bodyPr/>
                    <a:lstStyle/>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Ökad flexibilitet och skalbarhet</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Potentiella kostnadsbesparingar</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Effektivare verksamhet</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Snabbare lösningar och resultat</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Underlätta arbetsprocesser</a:t>
                      </a:r>
                      <a:endParaRPr kumimoji="0" lang="sv-SE" sz="1000" b="0" i="0" u="none" strike="noStrike" kern="1200" cap="none" spc="0" normalizeH="0" baseline="0" noProof="0" dirty="0">
                        <a:ln>
                          <a:noFill/>
                        </a:ln>
                        <a:solidFill>
                          <a:srgbClr val="000000"/>
                        </a:solidFill>
                        <a:effectLst/>
                        <a:uLnTx/>
                        <a:uFillTx/>
                        <a:latin typeface="Graphik Regular" panose="020B0503030202060203" pitchFamily="34" charset="0"/>
                        <a:ea typeface="Arial" charset="0"/>
                        <a:cs typeface="Arial" charset="0"/>
                      </a:endParaRPr>
                    </a:p>
                  </a:txBody>
                  <a:tcPr marL="68580" marR="68580" marT="34290" marB="34290"/>
                </a:tc>
                <a:tc>
                  <a:txBody>
                    <a:bodyPr/>
                    <a:lstStyle/>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Kundupplevelse där de får rätt beslut snabbt</a:t>
                      </a:r>
                    </a:p>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Snabbare processflöde</a:t>
                      </a:r>
                    </a:p>
                    <a:p>
                      <a:pPr marL="0" marR="0" lvl="0" indent="0" algn="l" defTabSz="888978" rtl="0" eaLnBrk="1" fontAlgn="auto" latinLnBrk="0" hangingPunct="1">
                        <a:lnSpc>
                          <a:spcPct val="90000"/>
                        </a:lnSpc>
                        <a:spcBef>
                          <a:spcPts val="600"/>
                        </a:spcBef>
                        <a:spcAft>
                          <a:spcPts val="267"/>
                        </a:spcAft>
                        <a:buClrTx/>
                        <a:buSzTx/>
                        <a:buFont typeface="Arial" panose="020B0604020202020204" pitchFamily="34" charset="0"/>
                        <a:buNone/>
                        <a:tabLst/>
                        <a:defRPr/>
                      </a:pPr>
                      <a:endParaRPr kumimoji="0" lang="sv-SE" sz="1000" u="none" strike="noStrike" kern="1200" cap="none" spc="0" normalizeH="0" baseline="0" noProof="0" dirty="0">
                        <a:ln>
                          <a:noFill/>
                        </a:ln>
                        <a:effectLst/>
                        <a:uLnTx/>
                        <a:uFillTx/>
                      </a:endParaRPr>
                    </a:p>
                    <a:p>
                      <a:pPr marL="285750" indent="-285750">
                        <a:buFont typeface="Arial" panose="020B0604020202020204" pitchFamily="34" charset="0"/>
                        <a:buChar char="•"/>
                      </a:pPr>
                      <a:endParaRPr lang="sv-SE" sz="1000" dirty="0">
                        <a:latin typeface="Graphik Regular" panose="020B0503030202060203" pitchFamily="34" charset="0"/>
                      </a:endParaRPr>
                    </a:p>
                  </a:txBody>
                  <a:tcPr marL="68580" marR="68580" marT="34290" marB="34290"/>
                </a:tc>
                <a:tc>
                  <a:txBody>
                    <a:bodyPr/>
                    <a:lstStyle/>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Öka frisknärvaro</a:t>
                      </a:r>
                    </a:p>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Bättre användning av resurser</a:t>
                      </a:r>
                    </a:p>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Minskat manuellt arbete</a:t>
                      </a:r>
                      <a:endParaRPr kumimoji="0" lang="sv-SE" sz="1000" b="0" i="0" u="none" strike="noStrike" kern="1200" cap="none" spc="0" normalizeH="0" baseline="0" noProof="0" dirty="0">
                        <a:ln>
                          <a:noFill/>
                        </a:ln>
                        <a:solidFill>
                          <a:srgbClr val="000000"/>
                        </a:solidFill>
                        <a:effectLst/>
                        <a:uLnTx/>
                        <a:uFillTx/>
                        <a:latin typeface="Graphik Regular" panose="020B0503030202060203" pitchFamily="34" charset="0"/>
                        <a:ea typeface="Arial" charset="0"/>
                        <a:cs typeface="Arial" charset="0"/>
                      </a:endParaRPr>
                    </a:p>
                  </a:txBody>
                  <a:tcPr marL="68580" marR="68580" marT="34290" marB="34290"/>
                </a:tc>
                <a:extLst>
                  <a:ext uri="{0D108BD9-81ED-4DB2-BD59-A6C34878D82A}">
                    <a16:rowId xmlns:a16="http://schemas.microsoft.com/office/drawing/2014/main" val="3589034300"/>
                  </a:ext>
                </a:extLst>
              </a:tr>
              <a:tr h="571500">
                <a:tc>
                  <a:txBody>
                    <a:bodyPr/>
                    <a:lstStyle/>
                    <a:p>
                      <a:pPr algn="ctr"/>
                      <a:r>
                        <a:rPr lang="sv-SE" sz="1000" dirty="0"/>
                        <a:t>Attraktivare arbetsplats</a:t>
                      </a:r>
                      <a:endParaRPr lang="sv-SE" sz="1000" dirty="0">
                        <a:latin typeface="Graphik Regular" panose="020B0503030202060203" pitchFamily="34" charset="0"/>
                      </a:endParaRPr>
                    </a:p>
                  </a:txBody>
                  <a:tcPr marL="68580" marR="68580" marT="34290" marB="34290"/>
                </a:tc>
                <a:tc>
                  <a:txBody>
                    <a:bodyPr/>
                    <a:lstStyle/>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a:ln>
                            <a:noFill/>
                          </a:ln>
                          <a:effectLst/>
                          <a:uLnTx/>
                          <a:uFillTx/>
                        </a:rPr>
                        <a:t>Bättre nyttjande av resurser</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a:ln>
                            <a:noFill/>
                          </a:ln>
                          <a:effectLst/>
                          <a:uLnTx/>
                          <a:uFillTx/>
                        </a:rPr>
                        <a:t>Reducerar repetitiva arbetsuppgifter</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a:ln>
                            <a:noFill/>
                          </a:ln>
                          <a:effectLst/>
                          <a:uLnTx/>
                          <a:uFillTx/>
                        </a:rPr>
                        <a:t>Minskade stressnivåer</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000" kern="1200" noProof="0" dirty="0">
                        <a:solidFill>
                          <a:schemeClr val="tx1"/>
                        </a:solidFill>
                        <a:latin typeface="Graphik Regular" panose="020B0503030202060203" pitchFamily="34" charset="0"/>
                        <a:ea typeface="+mn-ea"/>
                        <a:cs typeface="+mn-cs"/>
                      </a:endParaRPr>
                    </a:p>
                  </a:txBody>
                  <a:tcPr marL="68580" marR="68580" marT="34290" marB="34290"/>
                </a:tc>
                <a:tc>
                  <a:txBody>
                    <a:bodyPr/>
                    <a:lstStyle/>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Öka förtroende genom att vara med tillgängliga</a:t>
                      </a:r>
                    </a:p>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Lägga mer tid på kundkontakt - tid över att förmedla arbeten för arbetsförmedlare</a:t>
                      </a:r>
                      <a:endParaRPr kumimoji="0" lang="sv-SE" sz="1000" b="0" i="0" u="none" strike="noStrike" kern="1200" cap="none" spc="0" normalizeH="0" baseline="0" noProof="0" dirty="0">
                        <a:ln>
                          <a:noFill/>
                        </a:ln>
                        <a:solidFill>
                          <a:srgbClr val="000000"/>
                        </a:solidFill>
                        <a:effectLst/>
                        <a:uLnTx/>
                        <a:uFillTx/>
                        <a:latin typeface="Graphik Regular" panose="020B0503030202060203" pitchFamily="34" charset="0"/>
                        <a:ea typeface="Arial" charset="0"/>
                        <a:cs typeface="Arial" charset="0"/>
                      </a:endParaRPr>
                    </a:p>
                  </a:txBody>
                  <a:tcPr marL="68580" marR="68580" marT="34290" marB="34290"/>
                </a:tc>
                <a:tc>
                  <a:txBody>
                    <a:bodyPr/>
                    <a:lstStyle/>
                    <a:p>
                      <a:pPr marL="171450" indent="-171450">
                        <a:buFont typeface="Arial" panose="020B0604020202020204" pitchFamily="34" charset="0"/>
                        <a:buChar char="•"/>
                      </a:pPr>
                      <a:r>
                        <a:rPr kumimoji="0" lang="sv-SE" sz="1000" u="none" strike="noStrike" kern="1200" cap="none" spc="0" normalizeH="0" baseline="0" noProof="0" dirty="0">
                          <a:ln>
                            <a:noFill/>
                          </a:ln>
                          <a:effectLst/>
                          <a:uLnTx/>
                          <a:uFillTx/>
                        </a:rPr>
                        <a:t>Mer tid till intressantare och värdeskapande arbetsuppgifter –automatisera det tråkiga arbetet</a:t>
                      </a:r>
                      <a:endParaRPr lang="sv-SE" sz="1000" dirty="0">
                        <a:latin typeface="Graphik Regular" panose="020B0503030202060203" pitchFamily="34" charset="0"/>
                      </a:endParaRPr>
                    </a:p>
                  </a:txBody>
                  <a:tcPr marL="68580" marR="68580" marT="34290" marB="34290"/>
                </a:tc>
                <a:extLst>
                  <a:ext uri="{0D108BD9-81ED-4DB2-BD59-A6C34878D82A}">
                    <a16:rowId xmlns:a16="http://schemas.microsoft.com/office/drawing/2014/main" val="1965731469"/>
                  </a:ext>
                </a:extLst>
              </a:tr>
              <a:tr h="648081">
                <a:tc>
                  <a:txBody>
                    <a:bodyPr/>
                    <a:lstStyle/>
                    <a:p>
                      <a:pPr algn="ctr"/>
                      <a:r>
                        <a:rPr lang="sv-SE" sz="1000" dirty="0"/>
                        <a:t>Öka kvaliteten</a:t>
                      </a:r>
                      <a:endParaRPr lang="sv-SE" sz="1000" dirty="0">
                        <a:latin typeface="Graphik Regular" panose="020B0503030202060203" pitchFamily="34" charset="0"/>
                      </a:endParaRPr>
                    </a:p>
                  </a:txBody>
                  <a:tcPr marL="68580" marR="68580" marT="34290" marB="34290"/>
                </a:tc>
                <a:tc>
                  <a:txBody>
                    <a:bodyPr/>
                    <a:lstStyle/>
                    <a:p>
                      <a:pPr marL="171450" indent="-171450">
                        <a:buFont typeface="Arial" panose="020B0604020202020204" pitchFamily="34" charset="0"/>
                        <a:buChar char="•"/>
                      </a:pPr>
                      <a:r>
                        <a:rPr kumimoji="0" lang="sv-SE" sz="1000" u="none" strike="noStrike" kern="1200" cap="none" spc="0" normalizeH="0" baseline="0" noProof="0" dirty="0">
                          <a:ln>
                            <a:noFill/>
                          </a:ln>
                          <a:effectLst/>
                          <a:uLnTx/>
                          <a:uFillTx/>
                        </a:rPr>
                        <a:t>Ökad efterlevnad av regelverk </a:t>
                      </a:r>
                    </a:p>
                    <a:p>
                      <a:pPr marL="171450" indent="-171450">
                        <a:buFont typeface="Arial" panose="020B0604020202020204" pitchFamily="34" charset="0"/>
                        <a:buChar char="•"/>
                      </a:pPr>
                      <a:r>
                        <a:rPr kumimoji="0" lang="sv-SE" sz="1000" u="none" strike="noStrike" kern="1200" cap="none" spc="0" normalizeH="0" baseline="0" noProof="0" dirty="0">
                          <a:ln>
                            <a:noFill/>
                          </a:ln>
                          <a:effectLst/>
                          <a:uLnTx/>
                          <a:uFillTx/>
                        </a:rPr>
                        <a:t>Kvalitetssäkring</a:t>
                      </a:r>
                    </a:p>
                    <a:p>
                      <a:pPr marL="171450" indent="-171450">
                        <a:buFont typeface="Arial" panose="020B0604020202020204" pitchFamily="34" charset="0"/>
                        <a:buChar char="•"/>
                      </a:pPr>
                      <a:r>
                        <a:rPr kumimoji="0" lang="sv-SE" sz="1000" u="none" strike="noStrike" kern="1200" cap="none" spc="0" normalizeH="0" baseline="0" noProof="0" dirty="0">
                          <a:ln>
                            <a:noFill/>
                          </a:ln>
                          <a:effectLst/>
                          <a:uLnTx/>
                          <a:uFillTx/>
                        </a:rPr>
                        <a:t>Skapa förutsättningar för att göra rätt</a:t>
                      </a:r>
                      <a:endParaRPr kumimoji="0" lang="sv-SE" sz="1000" b="0" i="0" u="none" strike="noStrike" kern="1200" cap="none" spc="0" normalizeH="0" baseline="0" noProof="0" dirty="0">
                        <a:ln>
                          <a:noFill/>
                        </a:ln>
                        <a:solidFill>
                          <a:srgbClr val="000000"/>
                        </a:solidFill>
                        <a:effectLst/>
                        <a:uLnTx/>
                        <a:uFillTx/>
                        <a:latin typeface="Graphik Regular" panose="020B0503030202060203" pitchFamily="34" charset="0"/>
                        <a:ea typeface="Arial" charset="0"/>
                        <a:cs typeface="Arial" charset="0"/>
                      </a:endParaRPr>
                    </a:p>
                  </a:txBody>
                  <a:tcPr marL="68580" marR="68580" marT="34290" marB="34290"/>
                </a:tc>
                <a:tc>
                  <a:txBody>
                    <a:bodyPr/>
                    <a:lstStyle/>
                    <a:p>
                      <a:pPr marL="177800" marR="0" lvl="0" indent="-177800" algn="l" defTabSz="888978" rtl="0" eaLnBrk="1" fontAlgn="auto" latinLnBrk="0" hangingPunct="1">
                        <a:lnSpc>
                          <a:spcPct val="10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Lägga tid på det som skapar värde</a:t>
                      </a:r>
                    </a:p>
                    <a:p>
                      <a:pPr marL="177800" marR="0" lvl="0" indent="-177800" algn="l" defTabSz="888978" rtl="0" eaLnBrk="1" fontAlgn="auto" latinLnBrk="0" hangingPunct="1">
                        <a:lnSpc>
                          <a:spcPct val="10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Förbättrad generell kvalitet </a:t>
                      </a:r>
                    </a:p>
                    <a:p>
                      <a:pPr marL="177800" marR="0" lvl="0" indent="-177800" algn="l" defTabSz="888978" rtl="0" eaLnBrk="1" fontAlgn="auto" latinLnBrk="0" hangingPunct="1">
                        <a:lnSpc>
                          <a:spcPct val="10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Ökad rättssäkerhet</a:t>
                      </a:r>
                      <a:endParaRPr kumimoji="0" lang="sv-SE" sz="1000" b="0" i="0" u="none" strike="noStrike" kern="1200" cap="none" spc="0" normalizeH="0" baseline="0" noProof="0" dirty="0">
                        <a:ln>
                          <a:noFill/>
                        </a:ln>
                        <a:solidFill>
                          <a:srgbClr val="000000"/>
                        </a:solidFill>
                        <a:effectLst/>
                        <a:uLnTx/>
                        <a:uFillTx/>
                        <a:latin typeface="Graphik Regular" panose="020B0503030202060203" pitchFamily="34" charset="0"/>
                        <a:ea typeface="Arial" charset="0"/>
                        <a:cs typeface="Arial" charset="0"/>
                      </a:endParaRPr>
                    </a:p>
                  </a:txBody>
                  <a:tcPr marL="68580" marR="68580" marT="34290" marB="34290"/>
                </a:tc>
                <a:tc>
                  <a:txBody>
                    <a:bodyPr/>
                    <a:lstStyle/>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Förbättrad/tryggare arbetsmiljö</a:t>
                      </a:r>
                    </a:p>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Möjlighet att lära sig nya färdigheter</a:t>
                      </a:r>
                    </a:p>
                    <a:p>
                      <a:endParaRPr lang="sv-SE" sz="1000" dirty="0">
                        <a:latin typeface="Graphik Regular" panose="020B0503030202060203" pitchFamily="34" charset="0"/>
                      </a:endParaRPr>
                    </a:p>
                  </a:txBody>
                  <a:tcPr marL="68580" marR="68580" marT="34290" marB="34290"/>
                </a:tc>
                <a:extLst>
                  <a:ext uri="{0D108BD9-81ED-4DB2-BD59-A6C34878D82A}">
                    <a16:rowId xmlns:a16="http://schemas.microsoft.com/office/drawing/2014/main" val="2694670150"/>
                  </a:ext>
                </a:extLst>
              </a:tr>
              <a:tr h="445770">
                <a:tc>
                  <a:txBody>
                    <a:bodyPr/>
                    <a:lstStyle/>
                    <a:p>
                      <a:pPr algn="ctr"/>
                      <a:r>
                        <a:rPr lang="sv-SE" sz="1000" dirty="0"/>
                        <a:t>Ökad Medborgarnytta</a:t>
                      </a:r>
                      <a:endParaRPr lang="sv-SE" sz="1000" dirty="0">
                        <a:latin typeface="Graphik Regular" panose="020B0503030202060203" pitchFamily="34" charset="0"/>
                      </a:endParaRPr>
                    </a:p>
                  </a:txBody>
                  <a:tcPr marL="68580" marR="68580" marT="34290" marB="34290"/>
                </a:tc>
                <a:tc>
                  <a:txBody>
                    <a:bodyPr/>
                    <a:lstStyle/>
                    <a:p>
                      <a:pPr marL="171450" indent="-171450">
                        <a:buFont typeface="Arial" panose="020B0604020202020204" pitchFamily="34" charset="0"/>
                        <a:buChar char="•"/>
                      </a:pPr>
                      <a:r>
                        <a:rPr kumimoji="0" lang="sv-SE" sz="1000" u="none" strike="noStrike" kern="1200" cap="none" spc="0" normalizeH="0" baseline="0" noProof="0" dirty="0">
                          <a:ln>
                            <a:noFill/>
                          </a:ln>
                          <a:effectLst/>
                          <a:uLnTx/>
                          <a:uFillTx/>
                        </a:rPr>
                        <a:t>Snabbare handläggningstider</a:t>
                      </a:r>
                      <a:endParaRPr kumimoji="0" lang="sv-SE" sz="1000" b="0" i="0" u="none" strike="noStrike" kern="1200" cap="none" spc="0" normalizeH="0" baseline="0" noProof="0" dirty="0">
                        <a:ln>
                          <a:noFill/>
                        </a:ln>
                        <a:solidFill>
                          <a:srgbClr val="000000"/>
                        </a:solidFill>
                        <a:effectLst/>
                        <a:uLnTx/>
                        <a:uFillTx/>
                        <a:latin typeface="Graphik Regular" panose="020B0503030202060203" pitchFamily="34" charset="0"/>
                        <a:ea typeface="Arial" charset="0"/>
                        <a:cs typeface="Arial" charset="0"/>
                      </a:endParaRPr>
                    </a:p>
                  </a:txBody>
                  <a:tcPr marL="68580" marR="68580" marT="34290" marB="34290"/>
                </a:tc>
                <a:tc>
                  <a:txBody>
                    <a:bodyPr/>
                    <a:lstStyle/>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Ökad medborgarupplevelse/nöjdhet</a:t>
                      </a:r>
                    </a:p>
                    <a:p>
                      <a:pPr marL="177800" marR="0" lvl="0" indent="-177800" algn="l" defTabSz="888978" rtl="0" eaLnBrk="1" fontAlgn="auto" latinLnBrk="0" hangingPunct="1">
                        <a:lnSpc>
                          <a:spcPct val="90000"/>
                        </a:lnSpc>
                        <a:spcBef>
                          <a:spcPts val="600"/>
                        </a:spcBef>
                        <a:spcAft>
                          <a:spcPts val="267"/>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Snabbare ledtider</a:t>
                      </a:r>
                      <a:endParaRPr kumimoji="0" lang="sv-SE" sz="1000" b="0" i="0" u="none" strike="noStrike" kern="1200" cap="none" spc="0" normalizeH="0" baseline="0" noProof="0" dirty="0">
                        <a:ln>
                          <a:noFill/>
                        </a:ln>
                        <a:solidFill>
                          <a:srgbClr val="000000"/>
                        </a:solidFill>
                        <a:effectLst/>
                        <a:uLnTx/>
                        <a:uFillTx/>
                        <a:latin typeface="Graphik Regular" panose="020B0503030202060203" pitchFamily="34" charset="0"/>
                        <a:ea typeface="Arial" charset="0"/>
                        <a:cs typeface="Arial" charset="0"/>
                      </a:endParaRPr>
                    </a:p>
                  </a:txBody>
                  <a:tcPr marL="68580" marR="68580" marT="34290" marB="3429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Mer tid åt mänskliga möten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u="none" strike="noStrike" kern="1200" cap="none" spc="0" normalizeH="0" baseline="0" noProof="0" dirty="0">
                          <a:ln>
                            <a:noFill/>
                          </a:ln>
                          <a:effectLst/>
                          <a:uLnTx/>
                          <a:uFillTx/>
                        </a:rPr>
                        <a:t>Ökad fokus på medborgarna</a:t>
                      </a:r>
                    </a:p>
                    <a:p>
                      <a:endParaRPr lang="sv-SE" sz="1000" dirty="0">
                        <a:latin typeface="Graphik Regular" panose="020B0503030202060203" pitchFamily="34" charset="0"/>
                      </a:endParaRPr>
                    </a:p>
                  </a:txBody>
                  <a:tcPr marL="68580" marR="68580" marT="34290" marB="34290"/>
                </a:tc>
                <a:extLst>
                  <a:ext uri="{0D108BD9-81ED-4DB2-BD59-A6C34878D82A}">
                    <a16:rowId xmlns:a16="http://schemas.microsoft.com/office/drawing/2014/main" val="421159625"/>
                  </a:ext>
                </a:extLst>
              </a:tr>
            </a:tbl>
          </a:graphicData>
        </a:graphic>
      </p:graphicFrame>
      <p:sp>
        <p:nvSpPr>
          <p:cNvPr id="8" name="textruta 7">
            <a:extLst>
              <a:ext uri="{FF2B5EF4-FFF2-40B4-BE49-F238E27FC236}">
                <a16:creationId xmlns:a16="http://schemas.microsoft.com/office/drawing/2014/main" id="{C7A4F5D8-3A9E-4B2D-A0D3-8D983256E537}"/>
              </a:ext>
            </a:extLst>
          </p:cNvPr>
          <p:cNvSpPr txBox="1"/>
          <p:nvPr/>
        </p:nvSpPr>
        <p:spPr>
          <a:xfrm rot="16200000">
            <a:off x="1501928" y="3692828"/>
            <a:ext cx="954318" cy="246221"/>
          </a:xfrm>
          <a:prstGeom prst="rect">
            <a:avLst/>
          </a:prstGeom>
          <a:solidFill>
            <a:schemeClr val="bg1">
              <a:lumMod val="85000"/>
            </a:schemeClr>
          </a:solidFill>
        </p:spPr>
        <p:txBody>
          <a:bodyPr wrap="square" rtlCol="0">
            <a:spAutoFit/>
          </a:bodyPr>
          <a:lstStyle/>
          <a:p>
            <a:r>
              <a:rPr lang="sv-SE" sz="1000" dirty="0">
                <a:latin typeface="Graphik Regular" panose="020B0503030202060203" pitchFamily="34" charset="0"/>
              </a:rPr>
              <a:t>EFFEKTER</a:t>
            </a:r>
          </a:p>
        </p:txBody>
      </p:sp>
      <p:sp>
        <p:nvSpPr>
          <p:cNvPr id="7" name="textruta 6">
            <a:extLst>
              <a:ext uri="{FF2B5EF4-FFF2-40B4-BE49-F238E27FC236}">
                <a16:creationId xmlns:a16="http://schemas.microsoft.com/office/drawing/2014/main" id="{94458270-BA32-40D9-B546-241FA43AC3A3}"/>
              </a:ext>
            </a:extLst>
          </p:cNvPr>
          <p:cNvSpPr txBox="1"/>
          <p:nvPr/>
        </p:nvSpPr>
        <p:spPr>
          <a:xfrm>
            <a:off x="5062889" y="1721147"/>
            <a:ext cx="1033111" cy="246221"/>
          </a:xfrm>
          <a:prstGeom prst="rect">
            <a:avLst/>
          </a:prstGeom>
          <a:solidFill>
            <a:schemeClr val="bg1">
              <a:lumMod val="85000"/>
            </a:schemeClr>
          </a:solidFill>
        </p:spPr>
        <p:txBody>
          <a:bodyPr wrap="square" rtlCol="0">
            <a:spAutoFit/>
          </a:bodyPr>
          <a:lstStyle/>
          <a:p>
            <a:r>
              <a:rPr lang="sv-SE" sz="1000" dirty="0">
                <a:latin typeface="Graphik Regular" panose="020B0503030202060203" pitchFamily="34" charset="0"/>
              </a:rPr>
              <a:t>PERSPEKTIV</a:t>
            </a:r>
          </a:p>
        </p:txBody>
      </p:sp>
      <p:sp>
        <p:nvSpPr>
          <p:cNvPr id="3" name="Rubrik 2">
            <a:extLst>
              <a:ext uri="{FF2B5EF4-FFF2-40B4-BE49-F238E27FC236}">
                <a16:creationId xmlns:a16="http://schemas.microsoft.com/office/drawing/2014/main" id="{891AB36C-4951-4DEB-ADDE-DD403210FDB5}"/>
              </a:ext>
            </a:extLst>
          </p:cNvPr>
          <p:cNvSpPr>
            <a:spLocks noGrp="1"/>
          </p:cNvSpPr>
          <p:nvPr>
            <p:ph type="title"/>
          </p:nvPr>
        </p:nvSpPr>
        <p:spPr>
          <a:xfrm>
            <a:off x="1981200" y="293370"/>
            <a:ext cx="8229600" cy="1143000"/>
          </a:xfrm>
        </p:spPr>
        <p:txBody>
          <a:bodyPr>
            <a:normAutofit fontScale="90000"/>
          </a:bodyPr>
          <a:lstStyle/>
          <a:p>
            <a:r>
              <a:rPr lang="sv-SE" dirty="0"/>
              <a:t>Bedömda effekter genom automation utifrån Tyresö kommuns verksamhet som helhet</a:t>
            </a:r>
            <a:br>
              <a:rPr lang="sv-SE" dirty="0">
                <a:latin typeface="Graphik Light" panose="020B0403030202060203" pitchFamily="34" charset="0"/>
              </a:rPr>
            </a:br>
            <a:endParaRPr lang="sv-SE" dirty="0"/>
          </a:p>
        </p:txBody>
      </p:sp>
      <p:sp>
        <p:nvSpPr>
          <p:cNvPr id="2" name="textruta 1"/>
          <p:cNvSpPr txBox="1"/>
          <p:nvPr/>
        </p:nvSpPr>
        <p:spPr>
          <a:xfrm>
            <a:off x="3071664" y="2944851"/>
            <a:ext cx="288032" cy="307777"/>
          </a:xfrm>
          <a:prstGeom prst="rect">
            <a:avLst/>
          </a:prstGeom>
          <a:noFill/>
        </p:spPr>
        <p:txBody>
          <a:bodyPr wrap="square" rtlCol="0">
            <a:spAutoFit/>
          </a:bodyPr>
          <a:lstStyle/>
          <a:p>
            <a:r>
              <a:rPr lang="sv-SE" sz="1400" dirty="0"/>
              <a:t>1</a:t>
            </a:r>
          </a:p>
        </p:txBody>
      </p:sp>
      <p:sp>
        <p:nvSpPr>
          <p:cNvPr id="10" name="textruta 9"/>
          <p:cNvSpPr txBox="1"/>
          <p:nvPr/>
        </p:nvSpPr>
        <p:spPr>
          <a:xfrm>
            <a:off x="5254641" y="2948602"/>
            <a:ext cx="288032" cy="307777"/>
          </a:xfrm>
          <a:prstGeom prst="rect">
            <a:avLst/>
          </a:prstGeom>
          <a:noFill/>
        </p:spPr>
        <p:txBody>
          <a:bodyPr wrap="square" rtlCol="0">
            <a:spAutoFit/>
          </a:bodyPr>
          <a:lstStyle/>
          <a:p>
            <a:r>
              <a:rPr lang="sv-SE" sz="1400" dirty="0"/>
              <a:t>2</a:t>
            </a:r>
          </a:p>
        </p:txBody>
      </p:sp>
      <p:sp>
        <p:nvSpPr>
          <p:cNvPr id="11" name="textruta 10"/>
          <p:cNvSpPr txBox="1"/>
          <p:nvPr/>
        </p:nvSpPr>
        <p:spPr>
          <a:xfrm>
            <a:off x="7832060" y="2952352"/>
            <a:ext cx="288032" cy="307777"/>
          </a:xfrm>
          <a:prstGeom prst="rect">
            <a:avLst/>
          </a:prstGeom>
          <a:noFill/>
        </p:spPr>
        <p:txBody>
          <a:bodyPr wrap="square" rtlCol="0">
            <a:spAutoFit/>
          </a:bodyPr>
          <a:lstStyle/>
          <a:p>
            <a:r>
              <a:rPr lang="sv-SE" sz="1400" dirty="0"/>
              <a:t>3</a:t>
            </a:r>
          </a:p>
        </p:txBody>
      </p:sp>
      <p:sp>
        <p:nvSpPr>
          <p:cNvPr id="12" name="textruta 11"/>
          <p:cNvSpPr txBox="1"/>
          <p:nvPr/>
        </p:nvSpPr>
        <p:spPr>
          <a:xfrm>
            <a:off x="3071664" y="3785915"/>
            <a:ext cx="288032" cy="307777"/>
          </a:xfrm>
          <a:prstGeom prst="rect">
            <a:avLst/>
          </a:prstGeom>
          <a:noFill/>
        </p:spPr>
        <p:txBody>
          <a:bodyPr wrap="square" rtlCol="0">
            <a:spAutoFit/>
          </a:bodyPr>
          <a:lstStyle/>
          <a:p>
            <a:r>
              <a:rPr lang="sv-SE" sz="1400" dirty="0"/>
              <a:t>4</a:t>
            </a:r>
          </a:p>
        </p:txBody>
      </p:sp>
      <p:sp>
        <p:nvSpPr>
          <p:cNvPr id="13" name="textruta 12"/>
          <p:cNvSpPr txBox="1"/>
          <p:nvPr/>
        </p:nvSpPr>
        <p:spPr>
          <a:xfrm>
            <a:off x="5194462" y="3815938"/>
            <a:ext cx="288032" cy="307777"/>
          </a:xfrm>
          <a:prstGeom prst="rect">
            <a:avLst/>
          </a:prstGeom>
          <a:noFill/>
        </p:spPr>
        <p:txBody>
          <a:bodyPr wrap="square" rtlCol="0">
            <a:spAutoFit/>
          </a:bodyPr>
          <a:lstStyle/>
          <a:p>
            <a:r>
              <a:rPr lang="sv-SE" sz="1400" dirty="0"/>
              <a:t>5</a:t>
            </a:r>
          </a:p>
        </p:txBody>
      </p:sp>
      <p:sp>
        <p:nvSpPr>
          <p:cNvPr id="14" name="textruta 13"/>
          <p:cNvSpPr txBox="1"/>
          <p:nvPr/>
        </p:nvSpPr>
        <p:spPr>
          <a:xfrm>
            <a:off x="7832060" y="3785913"/>
            <a:ext cx="288032" cy="307777"/>
          </a:xfrm>
          <a:prstGeom prst="rect">
            <a:avLst/>
          </a:prstGeom>
          <a:noFill/>
        </p:spPr>
        <p:txBody>
          <a:bodyPr wrap="square" rtlCol="0">
            <a:spAutoFit/>
          </a:bodyPr>
          <a:lstStyle/>
          <a:p>
            <a:r>
              <a:rPr lang="sv-SE" sz="1400" dirty="0"/>
              <a:t>6</a:t>
            </a:r>
          </a:p>
        </p:txBody>
      </p:sp>
      <p:sp>
        <p:nvSpPr>
          <p:cNvPr id="15" name="textruta 14"/>
          <p:cNvSpPr txBox="1"/>
          <p:nvPr/>
        </p:nvSpPr>
        <p:spPr>
          <a:xfrm>
            <a:off x="3071664" y="4698980"/>
            <a:ext cx="288032" cy="307777"/>
          </a:xfrm>
          <a:prstGeom prst="rect">
            <a:avLst/>
          </a:prstGeom>
          <a:noFill/>
        </p:spPr>
        <p:txBody>
          <a:bodyPr wrap="square" rtlCol="0">
            <a:spAutoFit/>
          </a:bodyPr>
          <a:lstStyle/>
          <a:p>
            <a:r>
              <a:rPr lang="sv-SE" sz="1400" dirty="0"/>
              <a:t>7</a:t>
            </a:r>
          </a:p>
        </p:txBody>
      </p:sp>
      <p:sp>
        <p:nvSpPr>
          <p:cNvPr id="16" name="textruta 15"/>
          <p:cNvSpPr txBox="1"/>
          <p:nvPr/>
        </p:nvSpPr>
        <p:spPr>
          <a:xfrm>
            <a:off x="5183095" y="4737907"/>
            <a:ext cx="288032" cy="307777"/>
          </a:xfrm>
          <a:prstGeom prst="rect">
            <a:avLst/>
          </a:prstGeom>
          <a:noFill/>
        </p:spPr>
        <p:txBody>
          <a:bodyPr wrap="square" rtlCol="0">
            <a:spAutoFit/>
          </a:bodyPr>
          <a:lstStyle/>
          <a:p>
            <a:r>
              <a:rPr lang="sv-SE" sz="1400" dirty="0"/>
              <a:t>8</a:t>
            </a:r>
          </a:p>
        </p:txBody>
      </p:sp>
      <p:sp>
        <p:nvSpPr>
          <p:cNvPr id="17" name="textruta 16"/>
          <p:cNvSpPr txBox="1"/>
          <p:nvPr/>
        </p:nvSpPr>
        <p:spPr>
          <a:xfrm>
            <a:off x="7832060" y="4677185"/>
            <a:ext cx="288032" cy="307777"/>
          </a:xfrm>
          <a:prstGeom prst="rect">
            <a:avLst/>
          </a:prstGeom>
          <a:noFill/>
        </p:spPr>
        <p:txBody>
          <a:bodyPr wrap="square" rtlCol="0">
            <a:spAutoFit/>
          </a:bodyPr>
          <a:lstStyle/>
          <a:p>
            <a:r>
              <a:rPr lang="sv-SE" sz="1400" dirty="0"/>
              <a:t>9</a:t>
            </a:r>
          </a:p>
        </p:txBody>
      </p:sp>
      <p:sp>
        <p:nvSpPr>
          <p:cNvPr id="18" name="textruta 17"/>
          <p:cNvSpPr txBox="1"/>
          <p:nvPr/>
        </p:nvSpPr>
        <p:spPr>
          <a:xfrm>
            <a:off x="2999656" y="5224875"/>
            <a:ext cx="432048" cy="307777"/>
          </a:xfrm>
          <a:prstGeom prst="rect">
            <a:avLst/>
          </a:prstGeom>
          <a:noFill/>
        </p:spPr>
        <p:txBody>
          <a:bodyPr wrap="square" rtlCol="0">
            <a:spAutoFit/>
          </a:bodyPr>
          <a:lstStyle/>
          <a:p>
            <a:r>
              <a:rPr lang="sv-SE" sz="1400" dirty="0"/>
              <a:t>10</a:t>
            </a:r>
          </a:p>
        </p:txBody>
      </p:sp>
      <p:sp>
        <p:nvSpPr>
          <p:cNvPr id="19" name="textruta 18"/>
          <p:cNvSpPr txBox="1"/>
          <p:nvPr/>
        </p:nvSpPr>
        <p:spPr>
          <a:xfrm>
            <a:off x="5110625" y="5268755"/>
            <a:ext cx="432048" cy="307777"/>
          </a:xfrm>
          <a:prstGeom prst="rect">
            <a:avLst/>
          </a:prstGeom>
          <a:noFill/>
        </p:spPr>
        <p:txBody>
          <a:bodyPr wrap="square" rtlCol="0">
            <a:spAutoFit/>
          </a:bodyPr>
          <a:lstStyle/>
          <a:p>
            <a:r>
              <a:rPr lang="sv-SE" sz="1400" dirty="0"/>
              <a:t>11</a:t>
            </a:r>
          </a:p>
        </p:txBody>
      </p:sp>
      <p:sp>
        <p:nvSpPr>
          <p:cNvPr id="20" name="textruta 19"/>
          <p:cNvSpPr txBox="1"/>
          <p:nvPr/>
        </p:nvSpPr>
        <p:spPr>
          <a:xfrm>
            <a:off x="7779804" y="5232801"/>
            <a:ext cx="396917" cy="307777"/>
          </a:xfrm>
          <a:prstGeom prst="rect">
            <a:avLst/>
          </a:prstGeom>
          <a:noFill/>
        </p:spPr>
        <p:txBody>
          <a:bodyPr wrap="square" rtlCol="0">
            <a:spAutoFit/>
          </a:bodyPr>
          <a:lstStyle/>
          <a:p>
            <a:r>
              <a:rPr lang="sv-SE" sz="1400" dirty="0"/>
              <a:t>12</a:t>
            </a:r>
          </a:p>
        </p:txBody>
      </p:sp>
    </p:spTree>
    <p:extLst>
      <p:ext uri="{BB962C8B-B14F-4D97-AF65-F5344CB8AC3E}">
        <p14:creationId xmlns:p14="http://schemas.microsoft.com/office/powerpoint/2010/main" val="66915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47728" y="620688"/>
            <a:ext cx="3888432" cy="1107996"/>
          </a:xfrm>
        </p:spPr>
        <p:txBody>
          <a:bodyPr/>
          <a:lstStyle/>
          <a:p>
            <a:r>
              <a:rPr lang="sv-SE" dirty="0"/>
              <a:t>Fokus under 2020</a:t>
            </a:r>
          </a:p>
        </p:txBody>
      </p:sp>
      <p:pic>
        <p:nvPicPr>
          <p:cNvPr id="3" name="Bildobjekt 2"/>
          <p:cNvPicPr>
            <a:picLocks noChangeAspect="1"/>
          </p:cNvPicPr>
          <p:nvPr/>
        </p:nvPicPr>
        <p:blipFill>
          <a:blip r:embed="rId3"/>
          <a:stretch>
            <a:fillRect/>
          </a:stretch>
        </p:blipFill>
        <p:spPr>
          <a:xfrm>
            <a:off x="1559496" y="2060848"/>
            <a:ext cx="5746239" cy="2376264"/>
          </a:xfrm>
          <a:prstGeom prst="rect">
            <a:avLst/>
          </a:prstGeom>
        </p:spPr>
      </p:pic>
      <p:sp>
        <p:nvSpPr>
          <p:cNvPr id="4" name="textruta 3"/>
          <p:cNvSpPr txBox="1"/>
          <p:nvPr/>
        </p:nvSpPr>
        <p:spPr>
          <a:xfrm>
            <a:off x="1559496" y="4769276"/>
            <a:ext cx="5232523" cy="461665"/>
          </a:xfrm>
          <a:prstGeom prst="rect">
            <a:avLst/>
          </a:prstGeom>
          <a:noFill/>
        </p:spPr>
        <p:txBody>
          <a:bodyPr wrap="none" rtlCol="0">
            <a:spAutoFit/>
          </a:bodyPr>
          <a:lstStyle/>
          <a:p>
            <a:r>
              <a:rPr lang="sv-SE" dirty="0"/>
              <a:t>Mål : 40 automatiserade processer</a:t>
            </a:r>
          </a:p>
        </p:txBody>
      </p:sp>
      <p:sp>
        <p:nvSpPr>
          <p:cNvPr id="5" name="textruta 4"/>
          <p:cNvSpPr txBox="1"/>
          <p:nvPr/>
        </p:nvSpPr>
        <p:spPr>
          <a:xfrm>
            <a:off x="1559496" y="5229144"/>
            <a:ext cx="7905562" cy="461665"/>
          </a:xfrm>
          <a:prstGeom prst="rect">
            <a:avLst/>
          </a:prstGeom>
          <a:noFill/>
        </p:spPr>
        <p:txBody>
          <a:bodyPr wrap="none" rtlCol="0">
            <a:spAutoFit/>
          </a:bodyPr>
          <a:lstStyle/>
          <a:p>
            <a:r>
              <a:rPr lang="sv-SE" dirty="0"/>
              <a:t>Mål : Tidsbesparing motsvarande 10 heltidsanställda</a:t>
            </a:r>
          </a:p>
        </p:txBody>
      </p:sp>
    </p:spTree>
    <p:extLst>
      <p:ext uri="{BB962C8B-B14F-4D97-AF65-F5344CB8AC3E}">
        <p14:creationId xmlns:p14="http://schemas.microsoft.com/office/powerpoint/2010/main" val="294312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Organisationens mognad styr var vi börjar</a:t>
            </a:r>
          </a:p>
        </p:txBody>
      </p:sp>
      <p:graphicFrame>
        <p:nvGraphicFramePr>
          <p:cNvPr id="5" name="Diagram 4"/>
          <p:cNvGraphicFramePr/>
          <p:nvPr/>
        </p:nvGraphicFramePr>
        <p:xfrm>
          <a:off x="2999656" y="2062417"/>
          <a:ext cx="7632848"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Rak koppling 6"/>
          <p:cNvCxnSpPr/>
          <p:nvPr/>
        </p:nvCxnSpPr>
        <p:spPr bwMode="auto">
          <a:xfrm>
            <a:off x="2855640" y="2924944"/>
            <a:ext cx="468052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ruta 10"/>
          <p:cNvSpPr txBox="1"/>
          <p:nvPr/>
        </p:nvSpPr>
        <p:spPr>
          <a:xfrm>
            <a:off x="2772475" y="2550673"/>
            <a:ext cx="2056973" cy="338554"/>
          </a:xfrm>
          <a:prstGeom prst="rect">
            <a:avLst/>
          </a:prstGeom>
          <a:noFill/>
        </p:spPr>
        <p:txBody>
          <a:bodyPr wrap="none" rtlCol="0">
            <a:spAutoFit/>
          </a:bodyPr>
          <a:lstStyle/>
          <a:p>
            <a:r>
              <a:rPr lang="sv-SE" sz="1600" dirty="0"/>
              <a:t>Automation möjligt</a:t>
            </a:r>
          </a:p>
        </p:txBody>
      </p:sp>
      <p:cxnSp>
        <p:nvCxnSpPr>
          <p:cNvPr id="12" name="Rak koppling 11"/>
          <p:cNvCxnSpPr/>
          <p:nvPr/>
        </p:nvCxnSpPr>
        <p:spPr bwMode="auto">
          <a:xfrm>
            <a:off x="2855640" y="2134425"/>
            <a:ext cx="7776864"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ruta 13"/>
          <p:cNvSpPr txBox="1"/>
          <p:nvPr/>
        </p:nvSpPr>
        <p:spPr>
          <a:xfrm>
            <a:off x="2783632" y="1760155"/>
            <a:ext cx="1122423" cy="338554"/>
          </a:xfrm>
          <a:prstGeom prst="rect">
            <a:avLst/>
          </a:prstGeom>
          <a:noFill/>
        </p:spPr>
        <p:txBody>
          <a:bodyPr wrap="none" rtlCol="0">
            <a:spAutoFit/>
          </a:bodyPr>
          <a:lstStyle/>
          <a:p>
            <a:r>
              <a:rPr lang="sv-SE" sz="1600" dirty="0"/>
              <a:t>AI möjligt</a:t>
            </a:r>
          </a:p>
        </p:txBody>
      </p:sp>
      <p:sp>
        <p:nvSpPr>
          <p:cNvPr id="15" name="Vänster klammerparentes 14"/>
          <p:cNvSpPr/>
          <p:nvPr/>
        </p:nvSpPr>
        <p:spPr bwMode="auto">
          <a:xfrm>
            <a:off x="2351584" y="2889227"/>
            <a:ext cx="360040" cy="1765478"/>
          </a:xfrm>
          <a:prstGeom prst="leftBrace">
            <a:avLst>
              <a:gd name="adj1" fmla="val 40540"/>
              <a:gd name="adj2"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16" name="textruta 15"/>
          <p:cNvSpPr txBox="1"/>
          <p:nvPr/>
        </p:nvSpPr>
        <p:spPr>
          <a:xfrm>
            <a:off x="335360" y="3573016"/>
            <a:ext cx="2088232" cy="338554"/>
          </a:xfrm>
          <a:prstGeom prst="rect">
            <a:avLst/>
          </a:prstGeom>
          <a:noFill/>
        </p:spPr>
        <p:txBody>
          <a:bodyPr wrap="square" rtlCol="0">
            <a:spAutoFit/>
          </a:bodyPr>
          <a:lstStyle/>
          <a:p>
            <a:r>
              <a:rPr lang="sv-SE" sz="1600" dirty="0"/>
              <a:t>Digital startsträcka</a:t>
            </a:r>
          </a:p>
        </p:txBody>
      </p:sp>
      <p:sp>
        <p:nvSpPr>
          <p:cNvPr id="3" name="Rektangel 2"/>
          <p:cNvSpPr/>
          <p:nvPr/>
        </p:nvSpPr>
        <p:spPr bwMode="auto">
          <a:xfrm>
            <a:off x="2968620" y="3341191"/>
            <a:ext cx="1471195" cy="1313513"/>
          </a:xfrm>
          <a:prstGeom prst="rect">
            <a:avLst/>
          </a:prstGeom>
          <a:solidFill>
            <a:schemeClr val="bg1">
              <a:alpha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13" name="Rektangel 12"/>
          <p:cNvSpPr/>
          <p:nvPr/>
        </p:nvSpPr>
        <p:spPr bwMode="auto">
          <a:xfrm>
            <a:off x="4511824" y="2989836"/>
            <a:ext cx="1471195" cy="1313513"/>
          </a:xfrm>
          <a:prstGeom prst="rect">
            <a:avLst/>
          </a:prstGeom>
          <a:solidFill>
            <a:schemeClr val="bg1">
              <a:alpha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17" name="Rektangel 16"/>
          <p:cNvSpPr/>
          <p:nvPr/>
        </p:nvSpPr>
        <p:spPr bwMode="auto">
          <a:xfrm>
            <a:off x="6096001" y="2607463"/>
            <a:ext cx="1471195" cy="1313513"/>
          </a:xfrm>
          <a:prstGeom prst="rect">
            <a:avLst/>
          </a:prstGeom>
          <a:solidFill>
            <a:schemeClr val="bg1">
              <a:alpha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18" name="Rektangel 17"/>
          <p:cNvSpPr/>
          <p:nvPr/>
        </p:nvSpPr>
        <p:spPr bwMode="auto">
          <a:xfrm>
            <a:off x="7619228" y="2206434"/>
            <a:ext cx="1471195" cy="1313513"/>
          </a:xfrm>
          <a:prstGeom prst="rect">
            <a:avLst/>
          </a:prstGeom>
          <a:solidFill>
            <a:schemeClr val="bg1">
              <a:alpha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19" name="Rektangel 18"/>
          <p:cNvSpPr/>
          <p:nvPr/>
        </p:nvSpPr>
        <p:spPr bwMode="auto">
          <a:xfrm>
            <a:off x="9187325" y="2176826"/>
            <a:ext cx="1471195" cy="1313513"/>
          </a:xfrm>
          <a:prstGeom prst="rect">
            <a:avLst/>
          </a:prstGeom>
          <a:solidFill>
            <a:schemeClr val="bg1">
              <a:alpha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Tree>
    <p:extLst>
      <p:ext uri="{BB962C8B-B14F-4D97-AF65-F5344CB8AC3E}">
        <p14:creationId xmlns:p14="http://schemas.microsoft.com/office/powerpoint/2010/main" val="115372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animBg="1"/>
      <p:bldP spid="16" grpId="0"/>
      <p:bldP spid="3" grpId="0" animBg="1"/>
      <p:bldP spid="13"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Organisationens mognad styr var vi börjar</a:t>
            </a:r>
          </a:p>
        </p:txBody>
      </p:sp>
      <p:graphicFrame>
        <p:nvGraphicFramePr>
          <p:cNvPr id="5" name="Diagram 4"/>
          <p:cNvGraphicFramePr/>
          <p:nvPr/>
        </p:nvGraphicFramePr>
        <p:xfrm>
          <a:off x="2999656" y="2062417"/>
          <a:ext cx="7632848"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Rak koppling 6"/>
          <p:cNvCxnSpPr/>
          <p:nvPr/>
        </p:nvCxnSpPr>
        <p:spPr bwMode="auto">
          <a:xfrm>
            <a:off x="2855640" y="2924944"/>
            <a:ext cx="468052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ruta 10"/>
          <p:cNvSpPr txBox="1"/>
          <p:nvPr/>
        </p:nvSpPr>
        <p:spPr>
          <a:xfrm>
            <a:off x="2772475" y="2550673"/>
            <a:ext cx="2056973" cy="338554"/>
          </a:xfrm>
          <a:prstGeom prst="rect">
            <a:avLst/>
          </a:prstGeom>
          <a:noFill/>
        </p:spPr>
        <p:txBody>
          <a:bodyPr wrap="none" rtlCol="0">
            <a:spAutoFit/>
          </a:bodyPr>
          <a:lstStyle/>
          <a:p>
            <a:r>
              <a:rPr lang="sv-SE" sz="1600" dirty="0"/>
              <a:t>Automation möjligt</a:t>
            </a:r>
          </a:p>
        </p:txBody>
      </p:sp>
      <p:cxnSp>
        <p:nvCxnSpPr>
          <p:cNvPr id="12" name="Rak koppling 11"/>
          <p:cNvCxnSpPr/>
          <p:nvPr/>
        </p:nvCxnSpPr>
        <p:spPr bwMode="auto">
          <a:xfrm>
            <a:off x="2855640" y="2134425"/>
            <a:ext cx="7776864"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ruta 13"/>
          <p:cNvSpPr txBox="1"/>
          <p:nvPr/>
        </p:nvSpPr>
        <p:spPr>
          <a:xfrm>
            <a:off x="2783632" y="1760155"/>
            <a:ext cx="1122423" cy="338554"/>
          </a:xfrm>
          <a:prstGeom prst="rect">
            <a:avLst/>
          </a:prstGeom>
          <a:noFill/>
        </p:spPr>
        <p:txBody>
          <a:bodyPr wrap="none" rtlCol="0">
            <a:spAutoFit/>
          </a:bodyPr>
          <a:lstStyle/>
          <a:p>
            <a:r>
              <a:rPr lang="sv-SE" sz="1600" dirty="0"/>
              <a:t>AI möjligt</a:t>
            </a:r>
          </a:p>
        </p:txBody>
      </p:sp>
      <p:sp>
        <p:nvSpPr>
          <p:cNvPr id="15" name="Vänster klammerparentes 14"/>
          <p:cNvSpPr/>
          <p:nvPr/>
        </p:nvSpPr>
        <p:spPr bwMode="auto">
          <a:xfrm>
            <a:off x="2351584" y="2889227"/>
            <a:ext cx="360040" cy="1765478"/>
          </a:xfrm>
          <a:prstGeom prst="leftBrace">
            <a:avLst>
              <a:gd name="adj1" fmla="val 40540"/>
              <a:gd name="adj2"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16" name="textruta 15"/>
          <p:cNvSpPr txBox="1"/>
          <p:nvPr/>
        </p:nvSpPr>
        <p:spPr>
          <a:xfrm>
            <a:off x="335360" y="3573016"/>
            <a:ext cx="2088232" cy="338554"/>
          </a:xfrm>
          <a:prstGeom prst="rect">
            <a:avLst/>
          </a:prstGeom>
          <a:noFill/>
        </p:spPr>
        <p:txBody>
          <a:bodyPr wrap="square" rtlCol="0">
            <a:spAutoFit/>
          </a:bodyPr>
          <a:lstStyle/>
          <a:p>
            <a:r>
              <a:rPr lang="sv-SE" sz="1600" dirty="0"/>
              <a:t>Digital startsträcka</a:t>
            </a:r>
          </a:p>
        </p:txBody>
      </p:sp>
      <p:sp>
        <p:nvSpPr>
          <p:cNvPr id="3" name="Rektangel 2"/>
          <p:cNvSpPr/>
          <p:nvPr/>
        </p:nvSpPr>
        <p:spPr bwMode="auto">
          <a:xfrm>
            <a:off x="3040629" y="5364530"/>
            <a:ext cx="1471195" cy="1313513"/>
          </a:xfrm>
          <a:prstGeom prst="rect">
            <a:avLst/>
          </a:prstGeom>
          <a:solidFill>
            <a:schemeClr val="bg1">
              <a:alpha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13" name="Rektangel 12"/>
          <p:cNvSpPr/>
          <p:nvPr/>
        </p:nvSpPr>
        <p:spPr bwMode="auto">
          <a:xfrm>
            <a:off x="4602811" y="5551791"/>
            <a:ext cx="1471195" cy="1313513"/>
          </a:xfrm>
          <a:prstGeom prst="rect">
            <a:avLst/>
          </a:prstGeom>
          <a:solidFill>
            <a:schemeClr val="bg1">
              <a:alpha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17" name="Rektangel 16"/>
          <p:cNvSpPr/>
          <p:nvPr/>
        </p:nvSpPr>
        <p:spPr bwMode="auto">
          <a:xfrm>
            <a:off x="6312024" y="5519181"/>
            <a:ext cx="1471195" cy="1313513"/>
          </a:xfrm>
          <a:prstGeom prst="rect">
            <a:avLst/>
          </a:prstGeom>
          <a:solidFill>
            <a:schemeClr val="bg1">
              <a:alpha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18" name="Rektangel 17"/>
          <p:cNvSpPr/>
          <p:nvPr/>
        </p:nvSpPr>
        <p:spPr bwMode="auto">
          <a:xfrm>
            <a:off x="8184232" y="4876274"/>
            <a:ext cx="1471195" cy="1313513"/>
          </a:xfrm>
          <a:prstGeom prst="rect">
            <a:avLst/>
          </a:prstGeom>
          <a:solidFill>
            <a:schemeClr val="bg1">
              <a:alpha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19" name="Rektangel 18"/>
          <p:cNvSpPr/>
          <p:nvPr/>
        </p:nvSpPr>
        <p:spPr bwMode="auto">
          <a:xfrm>
            <a:off x="10134924" y="4734524"/>
            <a:ext cx="1471195" cy="1313513"/>
          </a:xfrm>
          <a:prstGeom prst="rect">
            <a:avLst/>
          </a:prstGeom>
          <a:solidFill>
            <a:schemeClr val="bg1">
              <a:alpha val="8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Tree>
    <p:extLst>
      <p:ext uri="{BB962C8B-B14F-4D97-AF65-F5344CB8AC3E}">
        <p14:creationId xmlns:p14="http://schemas.microsoft.com/office/powerpoint/2010/main" val="2548836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Organisationens mognad kan begränsa oss</a:t>
            </a:r>
          </a:p>
        </p:txBody>
      </p:sp>
      <p:graphicFrame>
        <p:nvGraphicFramePr>
          <p:cNvPr id="5" name="Diagram 4"/>
          <p:cNvGraphicFramePr/>
          <p:nvPr/>
        </p:nvGraphicFramePr>
        <p:xfrm>
          <a:off x="1775520" y="1844824"/>
          <a:ext cx="6656288" cy="694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ruta 5"/>
          <p:cNvSpPr txBox="1"/>
          <p:nvPr/>
        </p:nvSpPr>
        <p:spPr>
          <a:xfrm>
            <a:off x="1703512" y="1473613"/>
            <a:ext cx="3984424" cy="461665"/>
          </a:xfrm>
          <a:prstGeom prst="rect">
            <a:avLst/>
          </a:prstGeom>
          <a:noFill/>
        </p:spPr>
        <p:txBody>
          <a:bodyPr wrap="none" rtlCol="0">
            <a:spAutoFit/>
          </a:bodyPr>
          <a:lstStyle/>
          <a:p>
            <a:r>
              <a:rPr lang="sv-SE" dirty="0"/>
              <a:t>Verksamhetsprocess idag</a:t>
            </a:r>
          </a:p>
        </p:txBody>
      </p:sp>
      <p:pic>
        <p:nvPicPr>
          <p:cNvPr id="7" name="Bildobjekt 6" descr="Free vector graphic: Banker, Vector, Worker - Free Image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37559" y="2707906"/>
            <a:ext cx="833264" cy="1388773"/>
          </a:xfrm>
          <a:prstGeom prst="rect">
            <a:avLst/>
          </a:prstGeom>
        </p:spPr>
      </p:pic>
      <p:pic>
        <p:nvPicPr>
          <p:cNvPr id="8" name="Bildobjekt 7" descr="File:Women's suit icon.png - Wikimedia Common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64388" y="2870201"/>
            <a:ext cx="619766" cy="980728"/>
          </a:xfrm>
          <a:prstGeom prst="rect">
            <a:avLst/>
          </a:prstGeom>
        </p:spPr>
      </p:pic>
      <p:cxnSp>
        <p:nvCxnSpPr>
          <p:cNvPr id="10" name="Rak koppling 9"/>
          <p:cNvCxnSpPr/>
          <p:nvPr/>
        </p:nvCxnSpPr>
        <p:spPr bwMode="auto">
          <a:xfrm>
            <a:off x="2654191" y="2359867"/>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Rak koppling 10"/>
          <p:cNvCxnSpPr/>
          <p:nvPr/>
        </p:nvCxnSpPr>
        <p:spPr bwMode="auto">
          <a:xfrm>
            <a:off x="3374271" y="2359867"/>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Bildobjekt 11" descr="Robot 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37559" y="5367073"/>
            <a:ext cx="792088" cy="792088"/>
          </a:xfrm>
          <a:prstGeom prst="rect">
            <a:avLst/>
          </a:prstGeom>
        </p:spPr>
      </p:pic>
      <p:pic>
        <p:nvPicPr>
          <p:cNvPr id="13" name="Bildobjekt 12" descr="Free vector graphic: Banker, Vector, Worker - Free Image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2912" y="2701628"/>
            <a:ext cx="833264" cy="1388773"/>
          </a:xfrm>
          <a:prstGeom prst="rect">
            <a:avLst/>
          </a:prstGeom>
        </p:spPr>
      </p:pic>
      <p:pic>
        <p:nvPicPr>
          <p:cNvPr id="14" name="Bildobjekt 13" descr="File:Women's suit icon.png - Wikimedia Common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79741" y="2863923"/>
            <a:ext cx="619766" cy="980728"/>
          </a:xfrm>
          <a:prstGeom prst="rect">
            <a:avLst/>
          </a:prstGeom>
        </p:spPr>
      </p:pic>
      <p:pic>
        <p:nvPicPr>
          <p:cNvPr id="15" name="Bildobjekt 14" descr="Free vector graphic: Banker, Vector, Worker - Free Image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8265" y="2701628"/>
            <a:ext cx="833264" cy="1388773"/>
          </a:xfrm>
          <a:prstGeom prst="rect">
            <a:avLst/>
          </a:prstGeom>
        </p:spPr>
      </p:pic>
      <p:pic>
        <p:nvPicPr>
          <p:cNvPr id="16" name="Bildobjekt 15" descr="File:Women's suit icon.png - Wikimedia Common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95094" y="2863923"/>
            <a:ext cx="619766" cy="980728"/>
          </a:xfrm>
          <a:prstGeom prst="rect">
            <a:avLst/>
          </a:prstGeom>
        </p:spPr>
      </p:pic>
      <p:cxnSp>
        <p:nvCxnSpPr>
          <p:cNvPr id="17" name="Rak koppling 16"/>
          <p:cNvCxnSpPr/>
          <p:nvPr/>
        </p:nvCxnSpPr>
        <p:spPr bwMode="auto">
          <a:xfrm>
            <a:off x="4814431" y="2359867"/>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Rak koppling 17"/>
          <p:cNvCxnSpPr/>
          <p:nvPr/>
        </p:nvCxnSpPr>
        <p:spPr bwMode="auto">
          <a:xfrm>
            <a:off x="5534511" y="2360374"/>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Rak koppling 18"/>
          <p:cNvCxnSpPr/>
          <p:nvPr/>
        </p:nvCxnSpPr>
        <p:spPr bwMode="auto">
          <a:xfrm>
            <a:off x="6902663" y="2359867"/>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Rak koppling 19"/>
          <p:cNvCxnSpPr/>
          <p:nvPr/>
        </p:nvCxnSpPr>
        <p:spPr bwMode="auto">
          <a:xfrm>
            <a:off x="7694751" y="2359867"/>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1" name="Diagram 20"/>
          <p:cNvGraphicFramePr/>
          <p:nvPr/>
        </p:nvGraphicFramePr>
        <p:xfrm>
          <a:off x="1775520" y="4258974"/>
          <a:ext cx="6656288" cy="69468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2" name="textruta 21"/>
          <p:cNvSpPr txBox="1"/>
          <p:nvPr/>
        </p:nvSpPr>
        <p:spPr>
          <a:xfrm>
            <a:off x="1703512" y="3898934"/>
            <a:ext cx="4667303" cy="461665"/>
          </a:xfrm>
          <a:prstGeom prst="rect">
            <a:avLst/>
          </a:prstGeom>
          <a:noFill/>
        </p:spPr>
        <p:txBody>
          <a:bodyPr wrap="none" rtlCol="0">
            <a:spAutoFit/>
          </a:bodyPr>
          <a:lstStyle/>
          <a:p>
            <a:r>
              <a:rPr lang="sv-SE" dirty="0"/>
              <a:t>Verksamhetsprocess i morgon</a:t>
            </a:r>
          </a:p>
        </p:txBody>
      </p:sp>
      <p:pic>
        <p:nvPicPr>
          <p:cNvPr id="24" name="Bildobjekt 23" descr="File:Women's suit icon.png - Wikimedia Commons"/>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0152" y="5296219"/>
            <a:ext cx="619766" cy="980728"/>
          </a:xfrm>
          <a:prstGeom prst="rect">
            <a:avLst/>
          </a:prstGeom>
        </p:spPr>
      </p:pic>
      <p:cxnSp>
        <p:nvCxnSpPr>
          <p:cNvPr id="25" name="Rak koppling 24"/>
          <p:cNvCxnSpPr/>
          <p:nvPr/>
        </p:nvCxnSpPr>
        <p:spPr bwMode="auto">
          <a:xfrm>
            <a:off x="2654191" y="4774017"/>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Rak koppling 25"/>
          <p:cNvCxnSpPr/>
          <p:nvPr/>
        </p:nvCxnSpPr>
        <p:spPr bwMode="auto">
          <a:xfrm>
            <a:off x="3374271" y="4774017"/>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9" name="Bildobjekt 28" descr="Free vector graphic: Banker, Vector, Worker - Free Image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8265" y="5115778"/>
            <a:ext cx="833264" cy="1388773"/>
          </a:xfrm>
          <a:prstGeom prst="rect">
            <a:avLst/>
          </a:prstGeom>
        </p:spPr>
      </p:pic>
      <p:cxnSp>
        <p:nvCxnSpPr>
          <p:cNvPr id="31" name="Rak koppling 30"/>
          <p:cNvCxnSpPr/>
          <p:nvPr/>
        </p:nvCxnSpPr>
        <p:spPr bwMode="auto">
          <a:xfrm>
            <a:off x="4814431" y="4774017"/>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Rak koppling 31"/>
          <p:cNvCxnSpPr/>
          <p:nvPr/>
        </p:nvCxnSpPr>
        <p:spPr bwMode="auto">
          <a:xfrm>
            <a:off x="5534511" y="4774524"/>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Rak koppling 32"/>
          <p:cNvCxnSpPr/>
          <p:nvPr/>
        </p:nvCxnSpPr>
        <p:spPr bwMode="auto">
          <a:xfrm>
            <a:off x="6902663" y="4774017"/>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Rak koppling 33"/>
          <p:cNvCxnSpPr/>
          <p:nvPr/>
        </p:nvCxnSpPr>
        <p:spPr bwMode="auto">
          <a:xfrm>
            <a:off x="7694751" y="4774017"/>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9" name="Bildobjekt 48" descr="Robot 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18387" y="5385401"/>
            <a:ext cx="792088" cy="792088"/>
          </a:xfrm>
          <a:prstGeom prst="rect">
            <a:avLst/>
          </a:prstGeom>
        </p:spPr>
      </p:pic>
      <p:pic>
        <p:nvPicPr>
          <p:cNvPr id="50" name="Bildobjekt 49" descr="Robot 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86176" y="5367073"/>
            <a:ext cx="792088" cy="792088"/>
          </a:xfrm>
          <a:prstGeom prst="rect">
            <a:avLst/>
          </a:prstGeom>
        </p:spPr>
      </p:pic>
      <p:pic>
        <p:nvPicPr>
          <p:cNvPr id="51" name="Bildobjekt 50" descr="Robot 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34711" y="5385401"/>
            <a:ext cx="792088" cy="792088"/>
          </a:xfrm>
          <a:prstGeom prst="rect">
            <a:avLst/>
          </a:prstGeom>
        </p:spPr>
      </p:pic>
      <p:pic>
        <p:nvPicPr>
          <p:cNvPr id="52" name="Bildobjekt 51" descr="Ficheiro:Comments alt font awesome.svg – Wikipédia, a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95322" y="2625453"/>
            <a:ext cx="400497" cy="400497"/>
          </a:xfrm>
          <a:prstGeom prst="rect">
            <a:avLst/>
          </a:prstGeom>
        </p:spPr>
      </p:pic>
      <p:pic>
        <p:nvPicPr>
          <p:cNvPr id="53" name="Bildobjekt 52" descr="Ficheiro:Comments alt font awesome.svg – Wikipédia, a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82711" y="2625453"/>
            <a:ext cx="400497" cy="400497"/>
          </a:xfrm>
          <a:prstGeom prst="rect">
            <a:avLst/>
          </a:prstGeom>
        </p:spPr>
      </p:pic>
      <p:pic>
        <p:nvPicPr>
          <p:cNvPr id="54" name="Bildobjekt 53" descr="Ficheiro:Comments alt font awesome.svg – Wikipédia, a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95392" y="2579388"/>
            <a:ext cx="400497" cy="400497"/>
          </a:xfrm>
          <a:prstGeom prst="rect">
            <a:avLst/>
          </a:prstGeom>
        </p:spPr>
      </p:pic>
      <p:pic>
        <p:nvPicPr>
          <p:cNvPr id="55" name="Bildobjekt 54" descr="Ficheiro:Comments alt font awesome.svg – Wikipédia, a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26875" y="2863923"/>
            <a:ext cx="400497" cy="400497"/>
          </a:xfrm>
          <a:prstGeom prst="rect">
            <a:avLst/>
          </a:prstGeom>
        </p:spPr>
      </p:pic>
      <p:pic>
        <p:nvPicPr>
          <p:cNvPr id="56" name="Bildobjekt 55" descr="Ficheiro:Comments alt font awesome.svg – Wikipédia, a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33656" y="2812274"/>
            <a:ext cx="400497" cy="400497"/>
          </a:xfrm>
          <a:prstGeom prst="rect">
            <a:avLst/>
          </a:prstGeom>
        </p:spPr>
      </p:pic>
      <p:pic>
        <p:nvPicPr>
          <p:cNvPr id="57" name="Bildobjekt 56" descr="Ficheiro:Comments alt font awesome.svg – Wikipédia, a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25761" y="5077824"/>
            <a:ext cx="400497" cy="400497"/>
          </a:xfrm>
          <a:prstGeom prst="rect">
            <a:avLst/>
          </a:prstGeom>
        </p:spPr>
      </p:pic>
      <p:sp>
        <p:nvSpPr>
          <p:cNvPr id="58" name="Rektangel 57"/>
          <p:cNvSpPr/>
          <p:nvPr/>
        </p:nvSpPr>
        <p:spPr>
          <a:xfrm>
            <a:off x="2890354" y="5095083"/>
            <a:ext cx="196280"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sv-SE" sz="1200" b="1" cap="none" spc="0" dirty="0">
                <a:ln/>
                <a:solidFill>
                  <a:schemeClr val="accent4"/>
                </a:solidFill>
                <a:effectLst/>
              </a:rPr>
              <a:t>?</a:t>
            </a:r>
          </a:p>
        </p:txBody>
      </p:sp>
      <p:pic>
        <p:nvPicPr>
          <p:cNvPr id="59" name="Bildobjekt 58" descr="Ficheiro:Comments alt font awesome.svg – Wikipédia, a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14436" y="5092501"/>
            <a:ext cx="400497" cy="400497"/>
          </a:xfrm>
          <a:prstGeom prst="rect">
            <a:avLst/>
          </a:prstGeom>
        </p:spPr>
      </p:pic>
      <p:sp>
        <p:nvSpPr>
          <p:cNvPr id="61" name="Rektangel 60"/>
          <p:cNvSpPr/>
          <p:nvPr/>
        </p:nvSpPr>
        <p:spPr>
          <a:xfrm>
            <a:off x="7167127" y="5117201"/>
            <a:ext cx="196280"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sv-SE" sz="1200" b="1" cap="none" spc="0" dirty="0">
                <a:ln/>
                <a:solidFill>
                  <a:schemeClr val="accent4"/>
                </a:solidFill>
                <a:effectLst/>
              </a:rPr>
              <a:t>?</a:t>
            </a:r>
          </a:p>
        </p:txBody>
      </p:sp>
      <p:pic>
        <p:nvPicPr>
          <p:cNvPr id="62" name="Bildobjekt 61" descr="Ficheiro:Comments alt font awesome.svg – Wikipédia, a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36991" y="5087458"/>
            <a:ext cx="400497" cy="400497"/>
          </a:xfrm>
          <a:prstGeom prst="rect">
            <a:avLst/>
          </a:prstGeom>
        </p:spPr>
      </p:pic>
      <p:pic>
        <p:nvPicPr>
          <p:cNvPr id="63" name="Bildobjekt 62" descr="Ficheiro:Comments alt font awesome.svg – Wikipédia, a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67800" y="5277890"/>
            <a:ext cx="400497" cy="400497"/>
          </a:xfrm>
          <a:prstGeom prst="rect">
            <a:avLst/>
          </a:prstGeom>
        </p:spPr>
      </p:pic>
      <p:pic>
        <p:nvPicPr>
          <p:cNvPr id="64" name="Bildobjekt 63" descr="Ficheiro:Comments alt font awesome.svg – Wikipédia, a ..."/>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54395" y="5277708"/>
            <a:ext cx="400497" cy="400497"/>
          </a:xfrm>
          <a:prstGeom prst="rect">
            <a:avLst/>
          </a:prstGeom>
        </p:spPr>
      </p:pic>
      <p:sp>
        <p:nvSpPr>
          <p:cNvPr id="68" name="Rektangel 67"/>
          <p:cNvSpPr/>
          <p:nvPr/>
        </p:nvSpPr>
        <p:spPr>
          <a:xfrm>
            <a:off x="6218599" y="5296219"/>
            <a:ext cx="196280"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sv-SE" sz="1200" b="1" cap="none" spc="0" dirty="0">
                <a:ln/>
                <a:solidFill>
                  <a:schemeClr val="accent4"/>
                </a:solidFill>
                <a:effectLst/>
              </a:rPr>
              <a:t>?</a:t>
            </a:r>
          </a:p>
        </p:txBody>
      </p:sp>
      <p:sp>
        <p:nvSpPr>
          <p:cNvPr id="69" name="Rektangel 68"/>
          <p:cNvSpPr/>
          <p:nvPr/>
        </p:nvSpPr>
        <p:spPr>
          <a:xfrm>
            <a:off x="3920280" y="5296219"/>
            <a:ext cx="196280"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sv-SE" sz="1200" b="1" cap="none" spc="0" dirty="0">
                <a:ln/>
                <a:solidFill>
                  <a:schemeClr val="accent4"/>
                </a:solidFill>
                <a:effectLst/>
              </a:rPr>
              <a:t>?</a:t>
            </a:r>
          </a:p>
        </p:txBody>
      </p:sp>
    </p:spTree>
    <p:extLst>
      <p:ext uri="{BB962C8B-B14F-4D97-AF65-F5344CB8AC3E}">
        <p14:creationId xmlns:p14="http://schemas.microsoft.com/office/powerpoint/2010/main" val="364899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3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5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Graphic spid="21" grpId="0">
        <p:bldAsOne/>
      </p:bldGraphic>
      <p:bldP spid="22" grpId="0"/>
      <p:bldP spid="58" grpId="0"/>
      <p:bldP spid="61"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innebär en digital startsträcka?</a:t>
            </a:r>
          </a:p>
        </p:txBody>
      </p:sp>
      <p:sp>
        <p:nvSpPr>
          <p:cNvPr id="5" name="Vänster klammerparentes 4"/>
          <p:cNvSpPr/>
          <p:nvPr/>
        </p:nvSpPr>
        <p:spPr bwMode="auto">
          <a:xfrm>
            <a:off x="2758725" y="1628800"/>
            <a:ext cx="360040" cy="4104456"/>
          </a:xfrm>
          <a:prstGeom prst="leftBrace">
            <a:avLst>
              <a:gd name="adj1" fmla="val 40540"/>
              <a:gd name="adj2"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6" name="textruta 5"/>
          <p:cNvSpPr txBox="1"/>
          <p:nvPr/>
        </p:nvSpPr>
        <p:spPr>
          <a:xfrm>
            <a:off x="624382" y="3511751"/>
            <a:ext cx="2088232" cy="338554"/>
          </a:xfrm>
          <a:prstGeom prst="rect">
            <a:avLst/>
          </a:prstGeom>
          <a:noFill/>
        </p:spPr>
        <p:txBody>
          <a:bodyPr wrap="square" rtlCol="0">
            <a:spAutoFit/>
          </a:bodyPr>
          <a:lstStyle/>
          <a:p>
            <a:r>
              <a:rPr lang="sv-SE" sz="1600" dirty="0"/>
              <a:t>Digital startsträcka</a:t>
            </a:r>
          </a:p>
        </p:txBody>
      </p:sp>
      <p:pic>
        <p:nvPicPr>
          <p:cNvPr id="7" name="Bildobjekt 6"/>
          <p:cNvPicPr>
            <a:picLocks noChangeAspect="1"/>
          </p:cNvPicPr>
          <p:nvPr/>
        </p:nvPicPr>
        <p:blipFill>
          <a:blip r:embed="rId2"/>
          <a:stretch>
            <a:fillRect/>
          </a:stretch>
        </p:blipFill>
        <p:spPr>
          <a:xfrm>
            <a:off x="3381481" y="1527071"/>
            <a:ext cx="3273173" cy="1200346"/>
          </a:xfrm>
          <a:prstGeom prst="rect">
            <a:avLst/>
          </a:prstGeom>
        </p:spPr>
      </p:pic>
      <p:pic>
        <p:nvPicPr>
          <p:cNvPr id="8" name="Bildobjekt 7"/>
          <p:cNvPicPr>
            <a:picLocks noChangeAspect="1"/>
          </p:cNvPicPr>
          <p:nvPr/>
        </p:nvPicPr>
        <p:blipFill>
          <a:blip r:embed="rId3"/>
          <a:stretch>
            <a:fillRect/>
          </a:stretch>
        </p:blipFill>
        <p:spPr>
          <a:xfrm>
            <a:off x="4151784" y="2813371"/>
            <a:ext cx="1542816" cy="1191693"/>
          </a:xfrm>
          <a:prstGeom prst="rect">
            <a:avLst/>
          </a:prstGeom>
        </p:spPr>
      </p:pic>
      <p:pic>
        <p:nvPicPr>
          <p:cNvPr id="9" name="Bildobjekt 8"/>
          <p:cNvPicPr>
            <a:picLocks noChangeAspect="1"/>
          </p:cNvPicPr>
          <p:nvPr/>
        </p:nvPicPr>
        <p:blipFill>
          <a:blip r:embed="rId4"/>
          <a:stretch>
            <a:fillRect/>
          </a:stretch>
        </p:blipFill>
        <p:spPr>
          <a:xfrm>
            <a:off x="4092537" y="4174105"/>
            <a:ext cx="1851063" cy="1659421"/>
          </a:xfrm>
          <a:prstGeom prst="rect">
            <a:avLst/>
          </a:prstGeom>
        </p:spPr>
      </p:pic>
      <p:sp>
        <p:nvSpPr>
          <p:cNvPr id="10" name="Högerpil 9"/>
          <p:cNvSpPr/>
          <p:nvPr/>
        </p:nvSpPr>
        <p:spPr bwMode="auto">
          <a:xfrm>
            <a:off x="7010532" y="1831170"/>
            <a:ext cx="576064" cy="14401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11" name="Högerpil 10"/>
          <p:cNvSpPr/>
          <p:nvPr/>
        </p:nvSpPr>
        <p:spPr bwMode="auto">
          <a:xfrm>
            <a:off x="7010532" y="3305333"/>
            <a:ext cx="576064" cy="14401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12" name="Högerpil 11"/>
          <p:cNvSpPr/>
          <p:nvPr/>
        </p:nvSpPr>
        <p:spPr bwMode="auto">
          <a:xfrm>
            <a:off x="7104112" y="4931807"/>
            <a:ext cx="576064" cy="14401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1" i="0" u="none" strike="noStrike" cap="none" normalizeH="0" baseline="0">
              <a:ln>
                <a:noFill/>
              </a:ln>
              <a:solidFill>
                <a:schemeClr val="tx1"/>
              </a:solidFill>
              <a:effectLst/>
              <a:latin typeface="Arial" charset="0"/>
              <a:ea typeface="ヒラギノ角ゴ Pro W3" pitchFamily="48" charset="-128"/>
            </a:endParaRPr>
          </a:p>
        </p:txBody>
      </p:sp>
      <p:sp>
        <p:nvSpPr>
          <p:cNvPr id="13" name="textruta 12"/>
          <p:cNvSpPr txBox="1"/>
          <p:nvPr/>
        </p:nvSpPr>
        <p:spPr>
          <a:xfrm>
            <a:off x="7930749" y="1416708"/>
            <a:ext cx="4032448" cy="1169551"/>
          </a:xfrm>
          <a:prstGeom prst="rect">
            <a:avLst/>
          </a:prstGeom>
          <a:noFill/>
        </p:spPr>
        <p:txBody>
          <a:bodyPr wrap="square" rtlCol="0">
            <a:spAutoFit/>
          </a:bodyPr>
          <a:lstStyle/>
          <a:p>
            <a:pPr marL="171450" indent="-171450">
              <a:buFont typeface="Arial" panose="020B0604020202020204" pitchFamily="34" charset="0"/>
              <a:buChar char="•"/>
            </a:pPr>
            <a:r>
              <a:rPr lang="sv-SE" sz="1400" dirty="0"/>
              <a:t>Medarbetarna blir mer vana att arbeta med processer</a:t>
            </a:r>
            <a:br>
              <a:rPr lang="sv-SE" sz="1400" dirty="0"/>
            </a:br>
            <a:endParaRPr lang="sv-SE" sz="1400" dirty="0"/>
          </a:p>
          <a:p>
            <a:pPr marL="171450" indent="-171450">
              <a:buFont typeface="Arial" panose="020B0604020202020204" pitchFamily="34" charset="0"/>
              <a:buChar char="•"/>
            </a:pPr>
            <a:r>
              <a:rPr lang="sv-SE" sz="1400" dirty="0"/>
              <a:t>Verksamhetsutvecklingen baseras på processförbättringar</a:t>
            </a:r>
          </a:p>
        </p:txBody>
      </p:sp>
      <p:sp>
        <p:nvSpPr>
          <p:cNvPr id="14" name="textruta 13"/>
          <p:cNvSpPr txBox="1"/>
          <p:nvPr/>
        </p:nvSpPr>
        <p:spPr>
          <a:xfrm>
            <a:off x="7930749" y="2845723"/>
            <a:ext cx="4249284" cy="1169551"/>
          </a:xfrm>
          <a:prstGeom prst="rect">
            <a:avLst/>
          </a:prstGeom>
          <a:noFill/>
        </p:spPr>
        <p:txBody>
          <a:bodyPr wrap="square" rtlCol="0">
            <a:spAutoFit/>
          </a:bodyPr>
          <a:lstStyle/>
          <a:p>
            <a:pPr marL="171450" indent="-171450">
              <a:buFont typeface="Arial" panose="020B0604020202020204" pitchFamily="34" charset="0"/>
              <a:buChar char="•"/>
            </a:pPr>
            <a:r>
              <a:rPr lang="sv-SE" sz="1400" dirty="0"/>
              <a:t>Medarbetarnas förståelse ökar för hur tekniken är en del av den nya vardagen</a:t>
            </a:r>
            <a:br>
              <a:rPr lang="sv-SE" sz="1400" dirty="0"/>
            </a:br>
            <a:endParaRPr lang="sv-SE" sz="1400" dirty="0"/>
          </a:p>
          <a:p>
            <a:pPr marL="171450" indent="-171450">
              <a:buFont typeface="Arial" panose="020B0604020202020204" pitchFamily="34" charset="0"/>
              <a:buChar char="•"/>
            </a:pPr>
            <a:r>
              <a:rPr lang="sv-SE" sz="1400" dirty="0"/>
              <a:t>Styrning och ledning anpassas till att inkludera teknik som ”medarbetare/resurs”</a:t>
            </a:r>
          </a:p>
        </p:txBody>
      </p:sp>
      <p:sp>
        <p:nvSpPr>
          <p:cNvPr id="15" name="textruta 14"/>
          <p:cNvSpPr txBox="1"/>
          <p:nvPr/>
        </p:nvSpPr>
        <p:spPr>
          <a:xfrm>
            <a:off x="7917523" y="4491047"/>
            <a:ext cx="3960440" cy="1169551"/>
          </a:xfrm>
          <a:prstGeom prst="rect">
            <a:avLst/>
          </a:prstGeom>
          <a:noFill/>
        </p:spPr>
        <p:txBody>
          <a:bodyPr wrap="square" rtlCol="0">
            <a:spAutoFit/>
          </a:bodyPr>
          <a:lstStyle/>
          <a:p>
            <a:pPr marL="171450" indent="-171450">
              <a:buFont typeface="Arial" panose="020B0604020202020204" pitchFamily="34" charset="0"/>
              <a:buChar char="•"/>
            </a:pPr>
            <a:r>
              <a:rPr lang="sv-SE" sz="1400" dirty="0"/>
              <a:t>Medarbetarnas tillit till ”Här trivs nya tankar” ökar</a:t>
            </a:r>
            <a:br>
              <a:rPr lang="sv-SE" sz="1400" dirty="0"/>
            </a:br>
            <a:endParaRPr lang="sv-SE" sz="1400" dirty="0"/>
          </a:p>
          <a:p>
            <a:pPr marL="171450" indent="-171450">
              <a:buFont typeface="Arial" panose="020B0604020202020204" pitchFamily="34" charset="0"/>
              <a:buChar char="•"/>
            </a:pPr>
            <a:r>
              <a:rPr lang="sv-SE" sz="1400" dirty="0"/>
              <a:t>Systematik gör att man fokuserar på rätt aktiviteter</a:t>
            </a:r>
          </a:p>
        </p:txBody>
      </p:sp>
    </p:spTree>
    <p:extLst>
      <p:ext uri="{BB962C8B-B14F-4D97-AF65-F5344CB8AC3E}">
        <p14:creationId xmlns:p14="http://schemas.microsoft.com/office/powerpoint/2010/main" val="41235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theme/theme1.xml><?xml version="1.0" encoding="utf-8"?>
<a:theme xmlns:a="http://schemas.openxmlformats.org/drawingml/2006/main" name="Tom presentation">
  <a:themeElements>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2400" b="1"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2400" b="1"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 blå" id="{E77E1CE4-8189-437E-BF29-64F4F939493B}" vid="{9F9E7D64-008B-4C37-A286-527D68F7A5B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11ADDEAEAF5834D9D83F0ABAA037619" ma:contentTypeVersion="11" ma:contentTypeDescription="Skapa ett nytt dokument." ma:contentTypeScope="" ma:versionID="270953a449a0571c7c1be7d60dc1ec7e">
  <xsd:schema xmlns:xsd="http://www.w3.org/2001/XMLSchema" xmlns:xs="http://www.w3.org/2001/XMLSchema" xmlns:p="http://schemas.microsoft.com/office/2006/metadata/properties" xmlns:ns2="9fd5cc5a-f9ba-404b-b3a4-cd259a1dc088" xmlns:ns3="83d2fd88-328a-4e65-881f-3a0ed3e529c5" targetNamespace="http://schemas.microsoft.com/office/2006/metadata/properties" ma:root="true" ma:fieldsID="dcab234509740b93cd36e1a74076d9f8" ns2:_="" ns3:_="">
    <xsd:import namespace="9fd5cc5a-f9ba-404b-b3a4-cd259a1dc088"/>
    <xsd:import namespace="83d2fd88-328a-4e65-881f-3a0ed3e529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d5cc5a-f9ba-404b-b3a4-cd259a1dc0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d2fd88-328a-4e65-881f-3a0ed3e529c5"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DBF6B4-224F-450F-8D26-521E1AD3DF84}">
  <ds:schemaRefs>
    <ds:schemaRef ds:uri="http://schemas.microsoft.com/sharepoint/v3/contenttype/forms"/>
  </ds:schemaRefs>
</ds:datastoreItem>
</file>

<file path=customXml/itemProps2.xml><?xml version="1.0" encoding="utf-8"?>
<ds:datastoreItem xmlns:ds="http://schemas.openxmlformats.org/officeDocument/2006/customXml" ds:itemID="{DE80F0F5-A770-4B2A-BE2F-707C22E1D2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d5cc5a-f9ba-404b-b3a4-cd259a1dc088"/>
    <ds:schemaRef ds:uri="83d2fd88-328a-4e65-881f-3a0ed3e529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249056-279E-4EED-AEFD-B434A2E9008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Blå</Template>
  <TotalTime>8960</TotalTime>
  <Words>1757</Words>
  <Application>Microsoft Office PowerPoint</Application>
  <PresentationFormat>Widescreen</PresentationFormat>
  <Paragraphs>269</Paragraphs>
  <Slides>21</Slides>
  <Notes>14</Notes>
  <HiddenSlides>2</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Tom presentation</vt:lpstr>
      <vt:lpstr>PowerPoint Presentation</vt:lpstr>
      <vt:lpstr>Teknikutveckling i samhället</vt:lpstr>
      <vt:lpstr>Lite historik</vt:lpstr>
      <vt:lpstr>Bedömda effekter genom automation utifrån Tyresö kommuns verksamhet som helhet </vt:lpstr>
      <vt:lpstr>Fokus under 2020</vt:lpstr>
      <vt:lpstr>Organisationens mognad styr var vi börjar</vt:lpstr>
      <vt:lpstr>Organisationens mognad styr var vi börjar</vt:lpstr>
      <vt:lpstr>Organisationens mognad kan begränsa oss</vt:lpstr>
      <vt:lpstr>Vad innebär en digital startsträcka?</vt:lpstr>
      <vt:lpstr>Fokus Digitalisering 2019-2022</vt:lpstr>
      <vt:lpstr>Verksamhetsutveckling!  Administrativa processer</vt:lpstr>
      <vt:lpstr>Hur prioritera allt?</vt:lpstr>
      <vt:lpstr>Var är vi idag – vad är planen för 2021  Mål 2020-12-31 var satt till 40 processer med tidsbesparing motsvarande 10 heltidsanställda, vi kommer nå det målet  Mål att alla förvaltningar ska ha minst en automatisad process under 2020, vi kommer nå det målet  Vi kommer under 2021 att fokusera än mer på medborgarnytta och kvalitet.   Utnyttja ”nya” tekniker som AI, BI, Abbyy(inläsning av ostrukturerat data)  RPA och automation first in mind när förvaltningar och enheter verksamhetsutvecklar  2021 - 2022 kommer vi satsa än mer och bredda till fler enheter och förvaltningar  Organisera och bygga Center of Excellence  </vt:lpstr>
      <vt:lpstr>Fokus på medborgarnytta men även ökad kvalitet och bra förutsättningar för att göra rätt </vt:lpstr>
      <vt:lpstr>Exempel två olika områden och olika effekter av medborgarnytta som är i drift nu:  - Bygglovsansökan  - Korta insatser för funktionshindrade och administration för daglig verksamhet  </vt:lpstr>
      <vt:lpstr>Bygglovsansökan – Många delprocesser bidrar till mer effektivitet och kvalitet i helheten</vt:lpstr>
      <vt:lpstr>Administrativa delar av omsorgen – frigör tid för stöd</vt:lpstr>
      <vt:lpstr>Hur räknar vi fram rätt nytta och effekt?</vt:lpstr>
      <vt:lpstr>Vad gör vi för att bli ännu bättre?</vt:lpstr>
      <vt:lpstr>Vad blev konsekvensen av att mäta på sparad tid och effektivisering utan att säkra effekthemtagning? </vt:lpstr>
      <vt:lpstr>PowerPoint Presentation</vt:lpstr>
    </vt:vector>
  </TitlesOfParts>
  <Company>Tyresö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 Åkerlund</dc:creator>
  <cp:lastModifiedBy>Antonios Arvanitidis</cp:lastModifiedBy>
  <cp:revision>69</cp:revision>
  <cp:lastPrinted>2019-08-20T13:26:50Z</cp:lastPrinted>
  <dcterms:created xsi:type="dcterms:W3CDTF">2019-10-03T10:46:44Z</dcterms:created>
  <dcterms:modified xsi:type="dcterms:W3CDTF">2022-05-17T15:00:46Z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0x010100B11ADDEAEAF5834D9D83F0ABAA037619</vt:lpwstr>
  </property>
</Properties>
</file>