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bg">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fobg">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bg">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ubtitlebg">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9413965" r:id="rId1"/>
    <p:sldLayoutId id="2389413966" r:id="rId2"/>
    <p:sldLayoutId id="2389413967" r:id="rId3"/>
    <p:sldLayoutId id="2389413968" r:id="rId4"/>
    <p:sldLayoutId id="2389413969" r:id="rId5"/>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666750"/>
          <a:ext cx="12192000" cy="3333750"/>
          <a:chOff x="0" y="666750"/>
          <a:chExt cx="12192000" cy="3333750"/>
        </a:xfrm>
      </p:grpSpPr>
      <p:sp>
        <p:nvSpPr>
          <p:cNvPr id="4" name="Placeholder for title"/>
          <p:cNvSpPr txBox="1">
            <a:spLocks noGrp="1"/>
          </p:cNvSpPr>
          <p:nvPr>
            <p:ph type="title"/>
          </p:nvPr>
        </p:nvSpPr>
        <p:spPr>
          <a:xfrm>
            <a:off x="0" y="666750"/>
            <a:ext cx="12192000" cy="923330"/>
          </a:xfrm>
          <a:prstGeom prst="rect">
            <a:avLst/>
          </a:prstGeom>
          <a:noFill/>
        </p:spPr>
        <p:txBody>
          <a:bodyPr lIns="91440" tIns="45720" rIns="91440" bIns="45720" rtlCol="0" anchor="t">
            <a:spAutoFit/>
          </a:bodyPr>
          <a:lstStyle/>
          <a:p>
            <a:pPr marL="0" marR="0" lvl="0" indent="0" algn="ctr" fontAlgn="t">
              <a:lnSpc>
                <a:spcPct val="100000"/>
              </a:lnSpc>
            </a:pPr>
            <a:r>
              <a:rPr lang="sv-SE" sz="5400" b="1" u="none" spc="0" dirty="0">
                <a:solidFill>
                  <a:srgbClr val="000000">
                    <a:alpha val="100000"/>
                  </a:srgbClr>
                </a:solidFill>
                <a:latin typeface="Arial"/>
              </a:rPr>
              <a:t>Gymnasieenkäten år 3</a:t>
            </a:r>
          </a:p>
        </p:txBody>
      </p:sp>
      <p:sp>
        <p:nvSpPr>
          <p:cNvPr id="2" name="Placeholder for subTitle"/>
          <p:cNvSpPr txBox="1">
            <a:spLocks noGrp="1"/>
          </p:cNvSpPr>
          <p:nvPr>
            <p:ph type="subTitle"/>
          </p:nvPr>
        </p:nvSpPr>
        <p:spPr>
          <a:xfrm>
            <a:off x="0" y="1428750"/>
            <a:ext cx="12192000" cy="190500"/>
          </a:xfrm>
          <a:prstGeom prst="rect">
            <a:avLst/>
          </a:prstGeom>
          <a:noFill/>
        </p:spPr>
        <p:txBody>
          <a:bodyPr lIns="91440" tIns="45720" rIns="91440" bIns="45720" rtlCol="0" anchor="t">
            <a:spAutoFit/>
          </a:bodyPr>
          <a:lstStyle/>
          <a:p>
            <a:pPr marL="0" marR="0" lvl="0" indent="0" algn="ctr" fontAlgn="t">
              <a:lnSpc>
                <a:spcPct val="100000"/>
              </a:lnSpc>
            </a:pPr>
            <a:r>
              <a:rPr lang="sv-SE" sz="3200" b="1" u="none" spc="0">
                <a:solidFill>
                  <a:srgbClr val="000000">
                    <a:alpha val="100000"/>
                  </a:srgbClr>
                </a:solidFill>
                <a:latin typeface="Arial"/>
              </a:rPr>
              <a:t>2023</a:t>
            </a:r>
          </a:p>
        </p:txBody>
      </p:sp>
      <p:sp>
        <p:nvSpPr>
          <p:cNvPr id="3" name="textruta 2"/>
          <p:cNvSpPr txBox="1"/>
          <p:nvPr/>
        </p:nvSpPr>
        <p:spPr>
          <a:xfrm>
            <a:off x="0" y="2571750"/>
            <a:ext cx="12192000" cy="762000"/>
          </a:xfrm>
          <a:prstGeom prst="rect">
            <a:avLst/>
          </a:prstGeom>
          <a:noFill/>
        </p:spPr>
        <p:txBody>
          <a:bodyPr lIns="91440" tIns="45720" rIns="91440" bIns="45720" rtlCol="0" anchor="t">
            <a:spAutoFit/>
          </a:bodyPr>
          <a:lstStyle/>
          <a:p>
            <a:pPr marL="0" marR="0" lvl="0" indent="0" algn="ctr" fontAlgn="t">
              <a:lnSpc>
                <a:spcPct val="100000"/>
              </a:lnSpc>
            </a:pPr>
            <a:r>
              <a:rPr lang="sv-SE" sz="3150" u="none" spc="0">
                <a:solidFill>
                  <a:srgbClr val="000000">
                    <a:alpha val="100000"/>
                  </a:srgbClr>
                </a:solidFill>
                <a:latin typeface="Arial"/>
              </a:rPr>
              <a:t>Stockholms Län, Samtliga program exkl. introduktionsprogram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495300"/>
          <a:ext cx="11906250" cy="6858000"/>
          <a:chOff x="552450" y="495300"/>
          <a:chExt cx="11906250" cy="6858000"/>
        </a:xfrm>
      </p:grpSpPr>
      <p:sp>
        <p:nvSpPr>
          <p:cNvPr id="7"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Struktur och tydlighet</a:t>
            </a:r>
          </a:p>
        </p:txBody>
      </p:sp>
      <p:sp>
        <p:nvSpPr>
          <p:cNvPr id="2" name="Placeholder for subTitle"/>
          <p:cNvSpPr txBox="1">
            <a:spLocks noGrp="1"/>
          </p:cNvSpPr>
          <p:nvPr>
            <p:ph type="subTitle"/>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Samtliga program exkl. introduktionsprogram  (16017 svar, 79%)</a:t>
            </a:r>
          </a:p>
        </p:txBody>
      </p:sp>
      <p:sp>
        <p:nvSpPr>
          <p:cNvPr id="3" name="textruta 2"/>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Stockholms Län</a:t>
            </a:r>
          </a:p>
        </p:txBody>
      </p:sp>
      <p:pic>
        <p:nvPicPr>
          <p:cNvPr id="4" name="Chart" descr="&quot;Det är lätt att hitta i lärarnas digitala material&quot; har högst andel instämmer: 66%, och &quot;Mina lärare varierar arbetsätten i undervisningen&quot; har lägst andel instämmer: 5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238250"/>
            <a:ext cx="8810625" cy="5238750"/>
          </a:xfrm>
          <a:prstGeom prst="rect">
            <a:avLst/>
          </a:prstGeom>
          <a:noFill/>
        </p:spPr>
      </p:pic>
      <p:sp>
        <p:nvSpPr>
          <p:cNvPr id="5" name="textruta 4"/>
          <p:cNvSpPr txBox="1"/>
          <p:nvPr/>
        </p:nvSpPr>
        <p:spPr>
          <a:xfrm>
            <a:off x="1619250" y="6286500"/>
            <a:ext cx="6953250" cy="57150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¹Lydelse 2022: Det är variation på arbetssätten under mina lektioner
²Inget resultat
³Lydelse 2022: Mina lärare hjälper mig att förstå vad jag ska göra för att förbättra mina studieresultat</a:t>
            </a:r>
          </a:p>
        </p:txBody>
      </p:sp>
      <p:sp>
        <p:nvSpPr>
          <p:cNvPr id="6" name="textruta 5"/>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495300"/>
          <a:ext cx="11906250" cy="6762750"/>
          <a:chOff x="552450" y="495300"/>
          <a:chExt cx="11906250" cy="6762750"/>
        </a:xfrm>
      </p:grpSpPr>
      <p:sp>
        <p:nvSpPr>
          <p:cNvPr id="6"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Betyg och bedömning</a:t>
            </a:r>
          </a:p>
        </p:txBody>
      </p:sp>
      <p:sp>
        <p:nvSpPr>
          <p:cNvPr id="2" name="Placeholder for subTitle"/>
          <p:cNvSpPr txBox="1">
            <a:spLocks noGrp="1"/>
          </p:cNvSpPr>
          <p:nvPr>
            <p:ph type="subTitle"/>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Samtliga program exkl. introduktionsprogram  (16017 svar, 79%)</a:t>
            </a:r>
          </a:p>
        </p:txBody>
      </p:sp>
      <p:sp>
        <p:nvSpPr>
          <p:cNvPr id="3" name="textruta 2"/>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Stockholms Län</a:t>
            </a:r>
          </a:p>
        </p:txBody>
      </p:sp>
      <p:pic>
        <p:nvPicPr>
          <p:cNvPr id="4" name="Chart" descr="&quot;Jag får visa mina kunskaper på olika sätt&quot; har högst andel instämmer: 63%, och &quot;Mina lärare är tydliga med hur mina kunskaper kommer att bedömas&quot; har lägst andel instämmer: 54%."/>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238250"/>
            <a:ext cx="8810625" cy="2543175"/>
          </a:xfrm>
          <a:prstGeom prst="rect">
            <a:avLst/>
          </a:prstGeom>
          <a:noFill/>
        </p:spPr>
      </p:pic>
      <p:sp>
        <p:nvSpPr>
          <p:cNvPr id="5" name="textruta 4"/>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495300"/>
          <a:ext cx="11906250" cy="6858000"/>
          <a:chOff x="552450" y="495300"/>
          <a:chExt cx="11906250" cy="6858000"/>
        </a:xfrm>
      </p:grpSpPr>
      <p:sp>
        <p:nvSpPr>
          <p:cNvPr id="7"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Stöd och vägledning</a:t>
            </a:r>
          </a:p>
        </p:txBody>
      </p:sp>
      <p:sp>
        <p:nvSpPr>
          <p:cNvPr id="2" name="Placeholder for subTitle"/>
          <p:cNvSpPr txBox="1">
            <a:spLocks noGrp="1"/>
          </p:cNvSpPr>
          <p:nvPr>
            <p:ph type="subTitle"/>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Samtliga program exkl. introduktionsprogram  (16017 svar, 79%)</a:t>
            </a:r>
          </a:p>
        </p:txBody>
      </p:sp>
      <p:sp>
        <p:nvSpPr>
          <p:cNvPr id="3" name="textruta 2"/>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Stockholms Län</a:t>
            </a:r>
          </a:p>
        </p:txBody>
      </p:sp>
      <p:pic>
        <p:nvPicPr>
          <p:cNvPr id="4" name="Chart" descr="&quot;Min mentor har koll på min studiesituation&quot; har högst andel instämmer: 69%, och &quot;Jag får den studie- och yrkesvägledning jag behöver inför studier eller arbete efter gymnasiet&quot; har lägst andel instämmer: 5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238250"/>
            <a:ext cx="8810625" cy="4257675"/>
          </a:xfrm>
          <a:prstGeom prst="rect">
            <a:avLst/>
          </a:prstGeom>
          <a:noFill/>
        </p:spPr>
      </p:pic>
      <p:sp>
        <p:nvSpPr>
          <p:cNvPr id="5" name="textruta 4"/>
          <p:cNvSpPr txBox="1"/>
          <p:nvPr/>
        </p:nvSpPr>
        <p:spPr>
          <a:xfrm>
            <a:off x="1619250" y="6286500"/>
            <a:ext cx="6953250" cy="57150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¹Inget resultat
²Lydelse 2022: Jag får information och vägledning inför studier och arbete efter gymnasiet</a:t>
            </a:r>
          </a:p>
        </p:txBody>
      </p:sp>
      <p:sp>
        <p:nvSpPr>
          <p:cNvPr id="6" name="textruta 5"/>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495300"/>
          <a:ext cx="11906250" cy="6858000"/>
          <a:chOff x="552450" y="495300"/>
          <a:chExt cx="11906250" cy="6858000"/>
        </a:xfrm>
      </p:grpSpPr>
      <p:sp>
        <p:nvSpPr>
          <p:cNvPr id="7"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Helhetsomdöme</a:t>
            </a:r>
          </a:p>
        </p:txBody>
      </p:sp>
      <p:sp>
        <p:nvSpPr>
          <p:cNvPr id="2" name="Placeholder for subTitle"/>
          <p:cNvSpPr txBox="1">
            <a:spLocks noGrp="1"/>
          </p:cNvSpPr>
          <p:nvPr>
            <p:ph type="subTitle"/>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Samtliga program exkl. introduktionsprogram  (16017 svar, 79%)</a:t>
            </a:r>
          </a:p>
        </p:txBody>
      </p:sp>
      <p:sp>
        <p:nvSpPr>
          <p:cNvPr id="3" name="textruta 2"/>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Stockholms Län</a:t>
            </a:r>
          </a:p>
        </p:txBody>
      </p:sp>
      <p:pic>
        <p:nvPicPr>
          <p:cNvPr id="4" name="Chart" descr="För &quot;Jag är nöjd med mitt gymnasieprogram&quot; är andel instämmer 78%,  och för &quot;Jag är nöjd med min skola&quot; är andel instämmer 74%."/>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238250"/>
            <a:ext cx="8810625" cy="3114675"/>
          </a:xfrm>
          <a:prstGeom prst="rect">
            <a:avLst/>
          </a:prstGeom>
          <a:noFill/>
        </p:spPr>
      </p:pic>
      <p:sp>
        <p:nvSpPr>
          <p:cNvPr id="5" name="textruta 4"/>
          <p:cNvSpPr txBox="1"/>
          <p:nvPr/>
        </p:nvSpPr>
        <p:spPr>
          <a:xfrm>
            <a:off x="1619250" y="6286500"/>
            <a:ext cx="6953250" cy="57150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¹Inget resultat</a:t>
            </a:r>
          </a:p>
        </p:txBody>
      </p:sp>
      <p:sp>
        <p:nvSpPr>
          <p:cNvPr id="6" name="textruta 5"/>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3429000"/>
          <a:ext cx="8382000" cy="4762500"/>
          <a:chOff x="762000" y="3429000"/>
          <a:chExt cx="8382000" cy="4762500"/>
        </a:xfrm>
      </p:grpSpPr>
      <p:sp>
        <p:nvSpPr>
          <p:cNvPr id="3" name="Placeholder for title"/>
          <p:cNvSpPr txBox="1">
            <a:spLocks noGrp="1"/>
          </p:cNvSpPr>
          <p:nvPr>
            <p:ph type="title"/>
          </p:nvPr>
        </p:nvSpPr>
        <p:spPr>
          <a:xfrm>
            <a:off x="762000" y="3429000"/>
            <a:ext cx="7620000" cy="952500"/>
          </a:xfrm>
          <a:prstGeom prst="rect">
            <a:avLst/>
          </a:prstGeom>
          <a:noFill/>
        </p:spPr>
        <p:txBody>
          <a:bodyPr lIns="91440" tIns="45720" rIns="91440" bIns="45720" rtlCol="0" anchor="t">
            <a:spAutoFit/>
          </a:bodyPr>
          <a:lstStyle/>
          <a:p>
            <a:pPr marL="0" marR="0" lvl="0" indent="0" algn="l" fontAlgn="t">
              <a:lnSpc>
                <a:spcPct val="100000"/>
              </a:lnSpc>
            </a:pPr>
            <a:r>
              <a:rPr lang="sv-SE" sz="2600" u="none" spc="0">
                <a:solidFill>
                  <a:srgbClr val="233A45">
                    <a:alpha val="100000"/>
                  </a:srgbClr>
                </a:solidFill>
                <a:latin typeface="Arial"/>
              </a:rPr>
              <a:t>Målområdessammanställning</a:t>
            </a:r>
          </a:p>
        </p:txBody>
      </p:sp>
      <p:sp>
        <p:nvSpPr>
          <p:cNvPr id="2" name="Placeholder for subTitle"/>
          <p:cNvSpPr txBox="1">
            <a:spLocks noGrp="1"/>
          </p:cNvSpPr>
          <p:nvPr>
            <p:ph type="subTitle"/>
          </p:nvPr>
        </p:nvSpPr>
        <p:spPr>
          <a:xfrm>
            <a:off x="762000" y="3810000"/>
            <a:ext cx="7620000" cy="9525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233A45">
                    <a:alpha val="100000"/>
                  </a:srgbClr>
                </a:solidFill>
                <a:latin typeface="Arial"/>
              </a:rPr>
              <a:t>Anger andelen positiva per målområde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495300"/>
          <a:ext cx="11906250" cy="6762750"/>
          <a:chOff x="552450" y="495300"/>
          <a:chExt cx="11906250" cy="6762750"/>
        </a:xfrm>
      </p:grpSpPr>
      <p:sp>
        <p:nvSpPr>
          <p:cNvPr id="6"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Målområdessammanställning</a:t>
            </a:r>
          </a:p>
        </p:txBody>
      </p:sp>
      <p:sp>
        <p:nvSpPr>
          <p:cNvPr id="2" name="Placeholder for subTitle"/>
          <p:cNvSpPr txBox="1">
            <a:spLocks noGrp="1"/>
          </p:cNvSpPr>
          <p:nvPr>
            <p:ph type="subTitle"/>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Samtliga program exkl. introduktionsprogram  (16017 svar, 79%)</a:t>
            </a:r>
          </a:p>
        </p:txBody>
      </p:sp>
      <p:sp>
        <p:nvSpPr>
          <p:cNvPr id="3" name="textruta 2"/>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Stockholms Län</a:t>
            </a:r>
          </a:p>
        </p:txBody>
      </p:sp>
      <p:pic>
        <p:nvPicPr>
          <p:cNvPr id="4" name="Chart" descr="&quot;Trygghet och bemötande&quot; har högst andel instämmer: 79%, och &quot;Struktur och tydlighet&quot; har lägst andel instämmer: 5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238250"/>
            <a:ext cx="8810625" cy="2543175"/>
          </a:xfrm>
          <a:prstGeom prst="rect">
            <a:avLst/>
          </a:prstGeom>
          <a:noFill/>
        </p:spPr>
      </p:pic>
      <p:sp>
        <p:nvSpPr>
          <p:cNvPr id="5" name="textruta 4"/>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3429000"/>
          <a:ext cx="8382000" cy="4381500"/>
          <a:chOff x="762000" y="3429000"/>
          <a:chExt cx="8382000" cy="4381500"/>
        </a:xfrm>
      </p:grpSpPr>
      <p:sp>
        <p:nvSpPr>
          <p:cNvPr id="2" name="Placeholder for title"/>
          <p:cNvSpPr txBox="1">
            <a:spLocks noGrp="1"/>
          </p:cNvSpPr>
          <p:nvPr>
            <p:ph type="title"/>
          </p:nvPr>
        </p:nvSpPr>
        <p:spPr>
          <a:xfrm>
            <a:off x="762000" y="3429000"/>
            <a:ext cx="7620000" cy="952500"/>
          </a:xfrm>
          <a:prstGeom prst="rect">
            <a:avLst/>
          </a:prstGeom>
          <a:noFill/>
        </p:spPr>
        <p:txBody>
          <a:bodyPr lIns="91440" tIns="45720" rIns="91440" bIns="45720" rtlCol="0" anchor="t">
            <a:spAutoFit/>
          </a:bodyPr>
          <a:lstStyle/>
          <a:p>
            <a:pPr marL="0" marR="0" lvl="0" indent="0" algn="l" fontAlgn="t">
              <a:lnSpc>
                <a:spcPct val="100000"/>
              </a:lnSpc>
            </a:pPr>
            <a:r>
              <a:rPr lang="sv-SE" sz="2600" u="none" spc="0">
                <a:solidFill>
                  <a:srgbClr val="233A45">
                    <a:alpha val="100000"/>
                  </a:srgbClr>
                </a:solidFill>
                <a:latin typeface="Arial"/>
              </a:rPr>
              <a:t>Redovisning per kön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495300"/>
          <a:ext cx="11906250" cy="6762750"/>
          <a:chOff x="552450" y="495300"/>
          <a:chExt cx="11906250" cy="6762750"/>
        </a:xfrm>
      </p:grpSpPr>
      <p:sp>
        <p:nvSpPr>
          <p:cNvPr id="6"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Trygghet och bemötande</a:t>
            </a:r>
          </a:p>
        </p:txBody>
      </p:sp>
      <p:sp>
        <p:nvSpPr>
          <p:cNvPr id="2" name="Placeholder for subTitle"/>
          <p:cNvSpPr txBox="1">
            <a:spLocks noGrp="1"/>
          </p:cNvSpPr>
          <p:nvPr>
            <p:ph type="subTitle"/>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Samtliga program exkl. introduktionsprogram (16017 svar, 79%)</a:t>
            </a:r>
          </a:p>
        </p:txBody>
      </p:sp>
      <p:sp>
        <p:nvSpPr>
          <p:cNvPr id="3" name="textruta 2"/>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Stockholms Län</a:t>
            </a:r>
          </a:p>
        </p:txBody>
      </p:sp>
      <p:pic>
        <p:nvPicPr>
          <p:cNvPr id="4" name="Chart" descr="&quot;Andra elever på min skola bemöter mig på ett positivt sätt&quot; har störst skillnad mellan Pojke och Flicka, för Pojke är andel instämmer 11 procentenheter högre än Flicka. &quot;Jag känner mig trygg på min skola&quot; har minst skillnad, för Pojke är andel instämmer 3,8 procentenheter högre än Flicka."/>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238250"/>
            <a:ext cx="8810625" cy="4257675"/>
          </a:xfrm>
          <a:prstGeom prst="rect">
            <a:avLst/>
          </a:prstGeom>
          <a:noFill/>
        </p:spPr>
      </p:pic>
      <p:sp>
        <p:nvSpPr>
          <p:cNvPr id="5" name="textruta 4"/>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495300"/>
          <a:ext cx="11906250" cy="6762750"/>
          <a:chOff x="552450" y="495300"/>
          <a:chExt cx="11906250" cy="6762750"/>
        </a:xfrm>
      </p:grpSpPr>
      <p:sp>
        <p:nvSpPr>
          <p:cNvPr id="6"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Relationer och delaktighet</a:t>
            </a:r>
          </a:p>
        </p:txBody>
      </p:sp>
      <p:sp>
        <p:nvSpPr>
          <p:cNvPr id="2" name="Placeholder for subTitle"/>
          <p:cNvSpPr txBox="1">
            <a:spLocks noGrp="1"/>
          </p:cNvSpPr>
          <p:nvPr>
            <p:ph type="subTitle"/>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Samtliga program exkl. introduktionsprogram (16017 svar, 79%)</a:t>
            </a:r>
          </a:p>
        </p:txBody>
      </p:sp>
      <p:sp>
        <p:nvSpPr>
          <p:cNvPr id="3" name="textruta 2"/>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Stockholms Län</a:t>
            </a:r>
          </a:p>
        </p:txBody>
      </p:sp>
      <p:pic>
        <p:nvPicPr>
          <p:cNvPr id="4" name="Chart" descr="&quot;Jag vågar fråga om det är något jag inte förstår på lektionerna&quot; har störst skillnad mellan Pojke och Flicka, för Pojke är andel instämmer 15 procentenheter högre än Flicka. &quot;Mina lärare vill att jag ska lyckas med mina studier&quot; har minst skillnad, för Pojke är andel instämmer 4,7 procentenheter högre än Flicka."/>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238250"/>
            <a:ext cx="8810625" cy="4257675"/>
          </a:xfrm>
          <a:prstGeom prst="rect">
            <a:avLst/>
          </a:prstGeom>
          <a:noFill/>
        </p:spPr>
      </p:pic>
      <p:sp>
        <p:nvSpPr>
          <p:cNvPr id="5" name="textruta 4"/>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495300"/>
          <a:ext cx="11906250" cy="6762750"/>
          <a:chOff x="552450" y="495300"/>
          <a:chExt cx="11906250" cy="6762750"/>
        </a:xfrm>
      </p:grpSpPr>
      <p:sp>
        <p:nvSpPr>
          <p:cNvPr id="6"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Struktur och tydlighet</a:t>
            </a:r>
          </a:p>
        </p:txBody>
      </p:sp>
      <p:sp>
        <p:nvSpPr>
          <p:cNvPr id="2" name="Placeholder for subTitle"/>
          <p:cNvSpPr txBox="1">
            <a:spLocks noGrp="1"/>
          </p:cNvSpPr>
          <p:nvPr>
            <p:ph type="subTitle"/>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Samtliga program exkl. introduktionsprogram (16017 svar, 79%)</a:t>
            </a:r>
          </a:p>
        </p:txBody>
      </p:sp>
      <p:sp>
        <p:nvSpPr>
          <p:cNvPr id="3" name="textruta 2"/>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Stockholms Län</a:t>
            </a:r>
          </a:p>
        </p:txBody>
      </p:sp>
      <p:pic>
        <p:nvPicPr>
          <p:cNvPr id="4" name="Chart" descr="&quot;Mina lärare hjälper mig att förstå hur jag kan utveckla mina kunskaper&quot; har störst skillnad mellan Pojke och Flicka, för Pojke är andel instämmer 15 procentenheter högre än Flicka. &quot;Det är lätt att hitta i lärarnas digitala material&quot; har minst skillnad, för Pojke är andel instämmer 1,5 procentenheter högre än Flicka."/>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238250"/>
            <a:ext cx="8810625" cy="5114925"/>
          </a:xfrm>
          <a:prstGeom prst="rect">
            <a:avLst/>
          </a:prstGeom>
          <a:noFill/>
        </p:spPr>
      </p:pic>
      <p:sp>
        <p:nvSpPr>
          <p:cNvPr id="5" name="textruta 4"/>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495300"/>
          <a:ext cx="11906250" cy="6762750"/>
          <a:chOff x="552450" y="495300"/>
          <a:chExt cx="11906250" cy="6762750"/>
        </a:xfrm>
      </p:grpSpPr>
      <p:sp>
        <p:nvSpPr>
          <p:cNvPr id="4"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Sammanfattning</a:t>
            </a:r>
          </a:p>
        </p:txBody>
      </p:sp>
      <p:sp>
        <p:nvSpPr>
          <p:cNvPr id="2" name="textruta 1"/>
          <p:cNvSpPr txBox="1"/>
          <p:nvPr/>
        </p:nvSpPr>
        <p:spPr>
          <a:xfrm>
            <a:off x="552450" y="1238250"/>
            <a:ext cx="7886700" cy="5429250"/>
          </a:xfrm>
          <a:prstGeom prst="rect">
            <a:avLst/>
          </a:prstGeom>
          <a:noFill/>
        </p:spPr>
        <p:txBody>
          <a:bodyPr lIns="91440" tIns="45720" rIns="91440" bIns="45720" rtlCol="0" anchor="t">
            <a:spAutoFit/>
          </a:bodyPr>
          <a:lstStyle/>
          <a:p>
            <a:pPr marL="0" marR="0" lvl="0" indent="0" algn="l" fontAlgn="t">
              <a:lnSpc>
                <a:spcPct val="100000"/>
              </a:lnSpc>
            </a:pPr>
            <a:r>
              <a:rPr lang="sv-SE" sz="1200" b="1" u="none" spc="0">
                <a:solidFill>
                  <a:srgbClr val="000000">
                    <a:alpha val="100000"/>
                  </a:srgbClr>
                </a:solidFill>
                <a:latin typeface="Arial"/>
              </a:rPr>
              <a:t>Trygghet och bemötande</a:t>
            </a:r>
          </a:p>
          <a:p>
            <a:pPr marL="0" marR="0" lvl="0" indent="0" algn="l" fontAlgn="t">
              <a:lnSpc>
                <a:spcPct val="100000"/>
              </a:lnSpc>
            </a:pPr>
            <a:r>
              <a:rPr lang="sv-SE" sz="1200" u="none" spc="0">
                <a:solidFill>
                  <a:srgbClr val="000000">
                    <a:alpha val="100000"/>
                  </a:srgbClr>
                </a:solidFill>
                <a:latin typeface="Arial"/>
              </a:rPr>
              <a:t>89% uppger att de känner sig trygga på sin skola.
</a:t>
            </a:r>
          </a:p>
          <a:p>
            <a:pPr marL="0" marR="0" lvl="0" indent="0" algn="l" fontAlgn="t">
              <a:lnSpc>
                <a:spcPct val="100000"/>
              </a:lnSpc>
            </a:pPr>
            <a:r>
              <a:rPr lang="sv-SE" sz="1200" b="1" u="none" spc="0">
                <a:solidFill>
                  <a:srgbClr val="000000">
                    <a:alpha val="100000"/>
                  </a:srgbClr>
                </a:solidFill>
                <a:latin typeface="Arial"/>
              </a:rPr>
              <a:t>Relationer och delaktighet</a:t>
            </a:r>
          </a:p>
          <a:p>
            <a:pPr marL="0" marR="0" lvl="0" indent="0" algn="l" fontAlgn="t">
              <a:lnSpc>
                <a:spcPct val="100000"/>
              </a:lnSpc>
            </a:pPr>
            <a:r>
              <a:rPr lang="sv-SE" sz="1200" u="none" spc="0">
                <a:solidFill>
                  <a:srgbClr val="000000">
                    <a:alpha val="100000"/>
                  </a:srgbClr>
                </a:solidFill>
                <a:latin typeface="Arial"/>
              </a:rPr>
              <a:t>77% uppger att de har goda relationer till sina lärare.
</a:t>
            </a:r>
          </a:p>
          <a:p>
            <a:pPr marL="0" marR="0" lvl="0" indent="0" algn="l" fontAlgn="t">
              <a:lnSpc>
                <a:spcPct val="100000"/>
              </a:lnSpc>
            </a:pPr>
            <a:r>
              <a:rPr lang="sv-SE" sz="1200" b="1" u="none" spc="0">
                <a:solidFill>
                  <a:srgbClr val="000000">
                    <a:alpha val="100000"/>
                  </a:srgbClr>
                </a:solidFill>
                <a:latin typeface="Arial"/>
              </a:rPr>
              <a:t>Struktur och tydlighet</a:t>
            </a:r>
          </a:p>
          <a:p>
            <a:pPr marL="0" marR="0" lvl="0" indent="0" algn="l" fontAlgn="t">
              <a:lnSpc>
                <a:spcPct val="100000"/>
              </a:lnSpc>
            </a:pPr>
            <a:r>
              <a:rPr lang="sv-SE" sz="1200" u="none" spc="0">
                <a:solidFill>
                  <a:srgbClr val="000000">
                    <a:alpha val="100000"/>
                  </a:srgbClr>
                </a:solidFill>
                <a:latin typeface="Arial"/>
              </a:rPr>
              <a:t>54% uppger att lärarna hjälper dem att förstå hur de kan utveckla sina kunskaper.
</a:t>
            </a:r>
          </a:p>
          <a:p>
            <a:pPr marL="0" marR="0" lvl="0" indent="0" algn="l" fontAlgn="t">
              <a:lnSpc>
                <a:spcPct val="100000"/>
              </a:lnSpc>
            </a:pPr>
            <a:r>
              <a:rPr lang="sv-SE" sz="1200" b="1" u="none" spc="0">
                <a:solidFill>
                  <a:srgbClr val="000000">
                    <a:alpha val="100000"/>
                  </a:srgbClr>
                </a:solidFill>
                <a:latin typeface="Arial"/>
              </a:rPr>
              <a:t>Betyg och bedömning</a:t>
            </a:r>
          </a:p>
          <a:p>
            <a:pPr marL="0" marR="0" lvl="0" indent="0" algn="l" fontAlgn="t">
              <a:lnSpc>
                <a:spcPct val="100000"/>
              </a:lnSpc>
            </a:pPr>
            <a:r>
              <a:rPr lang="sv-SE" sz="1200" u="none" spc="0">
                <a:solidFill>
                  <a:srgbClr val="000000">
                    <a:alpha val="100000"/>
                  </a:srgbClr>
                </a:solidFill>
                <a:latin typeface="Arial"/>
              </a:rPr>
              <a:t>62% uppger att de förstår varför de uppnår ett visst betyg.
</a:t>
            </a:r>
          </a:p>
          <a:p>
            <a:pPr marL="0" marR="0" lvl="0" indent="0" algn="l" fontAlgn="t">
              <a:lnSpc>
                <a:spcPct val="100000"/>
              </a:lnSpc>
            </a:pPr>
            <a:r>
              <a:rPr lang="sv-SE" sz="1200" b="1" u="none" spc="0">
                <a:solidFill>
                  <a:srgbClr val="000000">
                    <a:alpha val="100000"/>
                  </a:srgbClr>
                </a:solidFill>
                <a:latin typeface="Arial"/>
              </a:rPr>
              <a:t>Stöd och vägledning</a:t>
            </a:r>
          </a:p>
          <a:p>
            <a:pPr marL="0" marR="0" lvl="0" indent="0" algn="l" fontAlgn="t">
              <a:lnSpc>
                <a:spcPct val="100000"/>
              </a:lnSpc>
            </a:pPr>
            <a:r>
              <a:rPr lang="sv-SE" sz="1200" u="none" spc="0">
                <a:solidFill>
                  <a:srgbClr val="000000">
                    <a:alpha val="100000"/>
                  </a:srgbClr>
                </a:solidFill>
                <a:latin typeface="Arial"/>
              </a:rPr>
              <a:t>56% uppger att de får den hjälp de behöver i sina studier.
</a:t>
            </a:r>
          </a:p>
          <a:p>
            <a:pPr marL="0" marR="0" lvl="0" indent="0" algn="l" fontAlgn="t">
              <a:lnSpc>
                <a:spcPct val="100000"/>
              </a:lnSpc>
            </a:pPr>
            <a:r>
              <a:rPr lang="sv-SE" sz="1200" b="1" u="none" spc="0">
                <a:solidFill>
                  <a:srgbClr val="000000">
                    <a:alpha val="100000"/>
                  </a:srgbClr>
                </a:solidFill>
                <a:latin typeface="Arial"/>
              </a:rPr>
              <a:t>Helhetsomdöme</a:t>
            </a:r>
          </a:p>
          <a:p>
            <a:pPr marL="0" marR="0" lvl="0" indent="0" algn="l" fontAlgn="t">
              <a:lnSpc>
                <a:spcPct val="100000"/>
              </a:lnSpc>
            </a:pPr>
            <a:r>
              <a:rPr lang="sv-SE" sz="1200" u="none" spc="0">
                <a:solidFill>
                  <a:srgbClr val="000000">
                    <a:alpha val="100000"/>
                  </a:srgbClr>
                </a:solidFill>
                <a:latin typeface="Arial"/>
              </a:rPr>
              <a:t>78% uppger att de är nöjda med sitt gymnasieprogram.
74% uppger att de är nöjda med sin skola. Förra året uppgav 71% av elever att de var nöjda med sin skola.</a:t>
            </a:r>
          </a:p>
        </p:txBody>
      </p:sp>
      <p:sp>
        <p:nvSpPr>
          <p:cNvPr id="3" name="textruta 2"/>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495300"/>
          <a:ext cx="11906250" cy="6762750"/>
          <a:chOff x="552450" y="495300"/>
          <a:chExt cx="11906250" cy="6762750"/>
        </a:xfrm>
      </p:grpSpPr>
      <p:sp>
        <p:nvSpPr>
          <p:cNvPr id="6"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Betyg och bedömning</a:t>
            </a:r>
          </a:p>
        </p:txBody>
      </p:sp>
      <p:sp>
        <p:nvSpPr>
          <p:cNvPr id="2" name="Placeholder for subTitle"/>
          <p:cNvSpPr txBox="1">
            <a:spLocks noGrp="1"/>
          </p:cNvSpPr>
          <p:nvPr>
            <p:ph type="subTitle"/>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Samtliga program exkl. introduktionsprogram (16017 svar, 79%)</a:t>
            </a:r>
          </a:p>
        </p:txBody>
      </p:sp>
      <p:sp>
        <p:nvSpPr>
          <p:cNvPr id="3" name="textruta 2"/>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Stockholms Län</a:t>
            </a:r>
          </a:p>
        </p:txBody>
      </p:sp>
      <p:pic>
        <p:nvPicPr>
          <p:cNvPr id="4" name="Chart" descr="&quot;Mina lärare är tydliga med hur mina kunskaper kommer att bedömas&quot; har störst skillnad mellan Pojke och Flicka, för Pojke är andel instämmer 13 procentenheter högre än Flicka. &quot;Jag får visa mina kunskaper på olika sätt&quot; har minst skillnad, för Pojke är andel instämmer 8,7 procentenheter högre än Flicka."/>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238250"/>
            <a:ext cx="8810625" cy="3400425"/>
          </a:xfrm>
          <a:prstGeom prst="rect">
            <a:avLst/>
          </a:prstGeom>
          <a:noFill/>
        </p:spPr>
      </p:pic>
      <p:sp>
        <p:nvSpPr>
          <p:cNvPr id="5" name="textruta 4"/>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495300"/>
          <a:ext cx="11906250" cy="6762750"/>
          <a:chOff x="552450" y="495300"/>
          <a:chExt cx="11906250" cy="6762750"/>
        </a:xfrm>
      </p:grpSpPr>
      <p:sp>
        <p:nvSpPr>
          <p:cNvPr id="6"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Stöd och vägledning</a:t>
            </a:r>
          </a:p>
        </p:txBody>
      </p:sp>
      <p:sp>
        <p:nvSpPr>
          <p:cNvPr id="2" name="Placeholder for subTitle"/>
          <p:cNvSpPr txBox="1">
            <a:spLocks noGrp="1"/>
          </p:cNvSpPr>
          <p:nvPr>
            <p:ph type="subTitle"/>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Samtliga program exkl. introduktionsprogram (16017 svar, 79%)</a:t>
            </a:r>
          </a:p>
        </p:txBody>
      </p:sp>
      <p:sp>
        <p:nvSpPr>
          <p:cNvPr id="3" name="textruta 2"/>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Stockholms Län</a:t>
            </a:r>
          </a:p>
        </p:txBody>
      </p:sp>
      <p:pic>
        <p:nvPicPr>
          <p:cNvPr id="4" name="Chart" descr="&quot;På min skola får jag den hjälp jag behöver i mina studier&quot; har störst skillnad mellan Pojke och Flicka, för Pojke är andel instämmer 11 procentenheter högre än Flicka. &quot;Min mentor har koll på min studiesituation&quot; har minst skillnad, för Pojke är andel instämmer 6,4 procentenheter högre än Flicka."/>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238250"/>
            <a:ext cx="8810625" cy="3400425"/>
          </a:xfrm>
          <a:prstGeom prst="rect">
            <a:avLst/>
          </a:prstGeom>
          <a:noFill/>
        </p:spPr>
      </p:pic>
      <p:sp>
        <p:nvSpPr>
          <p:cNvPr id="5" name="textruta 4"/>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495300"/>
          <a:ext cx="11906250" cy="6762750"/>
          <a:chOff x="552450" y="495300"/>
          <a:chExt cx="11906250" cy="6762750"/>
        </a:xfrm>
      </p:grpSpPr>
      <p:sp>
        <p:nvSpPr>
          <p:cNvPr id="6"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Helhetsomdöme</a:t>
            </a:r>
          </a:p>
        </p:txBody>
      </p:sp>
      <p:sp>
        <p:nvSpPr>
          <p:cNvPr id="2" name="Placeholder for subTitle"/>
          <p:cNvSpPr txBox="1">
            <a:spLocks noGrp="1"/>
          </p:cNvSpPr>
          <p:nvPr>
            <p:ph type="subTitle"/>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Samtliga program exkl. introduktionsprogram (16017 svar, 79%)</a:t>
            </a:r>
          </a:p>
        </p:txBody>
      </p:sp>
      <p:sp>
        <p:nvSpPr>
          <p:cNvPr id="3" name="textruta 2"/>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Stockholms Län</a:t>
            </a:r>
          </a:p>
        </p:txBody>
      </p:sp>
      <p:pic>
        <p:nvPicPr>
          <p:cNvPr id="4" name="Chart" descr="För &quot;Jag är nöjd med min skola&quot; har Pojke 3,4 procentenheter högre andel instämmer än Flicka och för &quot;Jag är nöjd med mitt gymnasieprogram&quot; har Flicka 0,1 procentenheter högre andel instämmer än Pojk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238250"/>
            <a:ext cx="8810625" cy="2543175"/>
          </a:xfrm>
          <a:prstGeom prst="rect">
            <a:avLst/>
          </a:prstGeom>
          <a:noFill/>
        </p:spPr>
      </p:pic>
      <p:sp>
        <p:nvSpPr>
          <p:cNvPr id="5" name="textruta 4"/>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3429000"/>
          <a:ext cx="8382000" cy="4381500"/>
          <a:chOff x="762000" y="3429000"/>
          <a:chExt cx="8382000" cy="4381500"/>
        </a:xfrm>
      </p:grpSpPr>
      <p:sp>
        <p:nvSpPr>
          <p:cNvPr id="2" name="Placeholder for title"/>
          <p:cNvSpPr txBox="1">
            <a:spLocks noGrp="1"/>
          </p:cNvSpPr>
          <p:nvPr>
            <p:ph type="title"/>
          </p:nvPr>
        </p:nvSpPr>
        <p:spPr>
          <a:xfrm>
            <a:off x="762000" y="3429000"/>
            <a:ext cx="7620000" cy="952500"/>
          </a:xfrm>
          <a:prstGeom prst="rect">
            <a:avLst/>
          </a:prstGeom>
          <a:noFill/>
        </p:spPr>
        <p:txBody>
          <a:bodyPr lIns="91440" tIns="45720" rIns="91440" bIns="45720" rtlCol="0" anchor="t">
            <a:spAutoFit/>
          </a:bodyPr>
          <a:lstStyle/>
          <a:p>
            <a:pPr marL="0" marR="0" lvl="0" indent="0" algn="l" fontAlgn="t">
              <a:lnSpc>
                <a:spcPct val="100000"/>
              </a:lnSpc>
            </a:pPr>
            <a:r>
              <a:rPr lang="sv-SE" sz="2600" u="none" spc="0">
                <a:solidFill>
                  <a:srgbClr val="233A45">
                    <a:alpha val="100000"/>
                  </a:srgbClr>
                </a:solidFill>
                <a:latin typeface="Arial"/>
              </a:rPr>
              <a:t>Redovisning per regiform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495300"/>
          <a:ext cx="11906250" cy="6762750"/>
          <a:chOff x="552450" y="495300"/>
          <a:chExt cx="11906250" cy="6762750"/>
        </a:xfrm>
      </p:grpSpPr>
      <p:sp>
        <p:nvSpPr>
          <p:cNvPr id="6"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Trygghet och bemötande</a:t>
            </a:r>
          </a:p>
        </p:txBody>
      </p:sp>
      <p:sp>
        <p:nvSpPr>
          <p:cNvPr id="2" name="Placeholder for subTitle"/>
          <p:cNvSpPr txBox="1">
            <a:spLocks noGrp="1"/>
          </p:cNvSpPr>
          <p:nvPr>
            <p:ph type="subTitle"/>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Samtliga program exkl. introduktionsprogram (16017 svar, 79%)</a:t>
            </a:r>
          </a:p>
        </p:txBody>
      </p:sp>
      <p:sp>
        <p:nvSpPr>
          <p:cNvPr id="3" name="textruta 2"/>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Stockholms Län</a:t>
            </a:r>
          </a:p>
        </p:txBody>
      </p:sp>
      <p:pic>
        <p:nvPicPr>
          <p:cNvPr id="4" name="Chart" descr="Högst andel instämmer har Stockholms Län Kommunala på &quot;Jag känner mig trygg på min skola&quot;: 90%, och lägst andel instämmer har Stockholms Län Fristående på &quot;Jag känner mig trygg på min skola&quot;: 6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238250"/>
            <a:ext cx="8810625" cy="4257675"/>
          </a:xfrm>
          <a:prstGeom prst="rect">
            <a:avLst/>
          </a:prstGeom>
          <a:noFill/>
        </p:spPr>
      </p:pic>
      <p:sp>
        <p:nvSpPr>
          <p:cNvPr id="5" name="textruta 4"/>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495300"/>
          <a:ext cx="11906250" cy="6762750"/>
          <a:chOff x="552450" y="495300"/>
          <a:chExt cx="11906250" cy="6762750"/>
        </a:xfrm>
      </p:grpSpPr>
      <p:sp>
        <p:nvSpPr>
          <p:cNvPr id="6"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Relationer och delaktighet</a:t>
            </a:r>
          </a:p>
        </p:txBody>
      </p:sp>
      <p:sp>
        <p:nvSpPr>
          <p:cNvPr id="2" name="Placeholder for subTitle"/>
          <p:cNvSpPr txBox="1">
            <a:spLocks noGrp="1"/>
          </p:cNvSpPr>
          <p:nvPr>
            <p:ph type="subTitle"/>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Samtliga program exkl. introduktionsprogram (16017 svar, 79%)</a:t>
            </a:r>
          </a:p>
        </p:txBody>
      </p:sp>
      <p:sp>
        <p:nvSpPr>
          <p:cNvPr id="3" name="textruta 2"/>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Stockholms Län</a:t>
            </a:r>
          </a:p>
        </p:txBody>
      </p:sp>
      <p:pic>
        <p:nvPicPr>
          <p:cNvPr id="4" name="Chart" descr="Högst andel instämmer har Stockholms Län Fristående på &quot;Mina lärare vill att jag ska lyckas med mina studier&quot;: 79%, och lägst andel instämmer har Stockholms Län Kommunala på &quot;Mina lärare vill att jag ska lyckas med mina studier&quot;: 5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238250"/>
            <a:ext cx="8810625" cy="4257675"/>
          </a:xfrm>
          <a:prstGeom prst="rect">
            <a:avLst/>
          </a:prstGeom>
          <a:noFill/>
        </p:spPr>
      </p:pic>
      <p:sp>
        <p:nvSpPr>
          <p:cNvPr id="5" name="textruta 4"/>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495300"/>
          <a:ext cx="11906250" cy="6762750"/>
          <a:chOff x="552450" y="495300"/>
          <a:chExt cx="11906250" cy="6762750"/>
        </a:xfrm>
      </p:grpSpPr>
      <p:sp>
        <p:nvSpPr>
          <p:cNvPr id="6"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Struktur och tydlighet</a:t>
            </a:r>
          </a:p>
        </p:txBody>
      </p:sp>
      <p:sp>
        <p:nvSpPr>
          <p:cNvPr id="2" name="Placeholder for subTitle"/>
          <p:cNvSpPr txBox="1">
            <a:spLocks noGrp="1"/>
          </p:cNvSpPr>
          <p:nvPr>
            <p:ph type="subTitle"/>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Samtliga program exkl. introduktionsprogram (16017 svar, 79%)</a:t>
            </a:r>
          </a:p>
        </p:txBody>
      </p:sp>
      <p:sp>
        <p:nvSpPr>
          <p:cNvPr id="3" name="textruta 2"/>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Stockholms Län</a:t>
            </a:r>
          </a:p>
        </p:txBody>
      </p:sp>
      <p:pic>
        <p:nvPicPr>
          <p:cNvPr id="4" name="Chart" descr="Högst andel instämmer har Stockholms Län Kommunala på &quot;Det är lätt att hitta i lärarnas digitala material&quot;: 66%, och lägst andel instämmer har Stockholms Län Kommunala på &quot;Det är lätt att hitta i lärarnas digitala material&quot;: 5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238250"/>
            <a:ext cx="8810625" cy="5114925"/>
          </a:xfrm>
          <a:prstGeom prst="rect">
            <a:avLst/>
          </a:prstGeom>
          <a:noFill/>
        </p:spPr>
      </p:pic>
      <p:sp>
        <p:nvSpPr>
          <p:cNvPr id="5" name="textruta 4"/>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495300"/>
          <a:ext cx="11906250" cy="6762750"/>
          <a:chOff x="552450" y="495300"/>
          <a:chExt cx="11906250" cy="6762750"/>
        </a:xfrm>
      </p:grpSpPr>
      <p:sp>
        <p:nvSpPr>
          <p:cNvPr id="6"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Betyg och bedömning</a:t>
            </a:r>
          </a:p>
        </p:txBody>
      </p:sp>
      <p:sp>
        <p:nvSpPr>
          <p:cNvPr id="2" name="Placeholder for subTitle"/>
          <p:cNvSpPr txBox="1">
            <a:spLocks noGrp="1"/>
          </p:cNvSpPr>
          <p:nvPr>
            <p:ph type="subTitle"/>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Samtliga program exkl. introduktionsprogram (16017 svar, 79%)</a:t>
            </a:r>
          </a:p>
        </p:txBody>
      </p:sp>
      <p:sp>
        <p:nvSpPr>
          <p:cNvPr id="3" name="textruta 2"/>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Stockholms Län</a:t>
            </a:r>
          </a:p>
        </p:txBody>
      </p:sp>
      <p:pic>
        <p:nvPicPr>
          <p:cNvPr id="4" name="Chart" descr="Högst andel instämmer har Stockholms Län Fristående på &quot;Jag får visa mina kunskaper på olika sätt&quot;: 65%, och lägst andel instämmer har Stockholms Län Kommunala på &quot;Jag får visa mina kunskaper på olika sätt&quot;: 53%."/>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238250"/>
            <a:ext cx="8810625" cy="3400425"/>
          </a:xfrm>
          <a:prstGeom prst="rect">
            <a:avLst/>
          </a:prstGeom>
          <a:noFill/>
        </p:spPr>
      </p:pic>
      <p:sp>
        <p:nvSpPr>
          <p:cNvPr id="5" name="textruta 4"/>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495300"/>
          <a:ext cx="11906250" cy="6762750"/>
          <a:chOff x="552450" y="495300"/>
          <a:chExt cx="11906250" cy="6762750"/>
        </a:xfrm>
      </p:grpSpPr>
      <p:sp>
        <p:nvSpPr>
          <p:cNvPr id="6"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Stöd och vägledning</a:t>
            </a:r>
          </a:p>
        </p:txBody>
      </p:sp>
      <p:sp>
        <p:nvSpPr>
          <p:cNvPr id="2" name="Placeholder for subTitle"/>
          <p:cNvSpPr txBox="1">
            <a:spLocks noGrp="1"/>
          </p:cNvSpPr>
          <p:nvPr>
            <p:ph type="subTitle"/>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Samtliga program exkl. introduktionsprogram (16017 svar, 79%)</a:t>
            </a:r>
          </a:p>
        </p:txBody>
      </p:sp>
      <p:sp>
        <p:nvSpPr>
          <p:cNvPr id="3" name="textruta 2"/>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Stockholms Län</a:t>
            </a:r>
          </a:p>
        </p:txBody>
      </p:sp>
      <p:pic>
        <p:nvPicPr>
          <p:cNvPr id="4" name="Chart" descr="Högst andel instämmer har Stockholms Län Kommunala på &quot;Min mentor har koll på min studiesituation&quot;: 69%, och lägst andel instämmer har Stockholms Län Fristående på &quot;Min mentor har koll på min studiesituation&quot;: 5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238250"/>
            <a:ext cx="8810625" cy="3400425"/>
          </a:xfrm>
          <a:prstGeom prst="rect">
            <a:avLst/>
          </a:prstGeom>
          <a:noFill/>
        </p:spPr>
      </p:pic>
      <p:sp>
        <p:nvSpPr>
          <p:cNvPr id="5" name="textruta 4"/>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495300"/>
          <a:ext cx="11906250" cy="6762750"/>
          <a:chOff x="552450" y="495300"/>
          <a:chExt cx="11906250" cy="6762750"/>
        </a:xfrm>
      </p:grpSpPr>
      <p:sp>
        <p:nvSpPr>
          <p:cNvPr id="6"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Helhetsomdöme</a:t>
            </a:r>
          </a:p>
        </p:txBody>
      </p:sp>
      <p:sp>
        <p:nvSpPr>
          <p:cNvPr id="2" name="Placeholder for subTitle"/>
          <p:cNvSpPr txBox="1">
            <a:spLocks noGrp="1"/>
          </p:cNvSpPr>
          <p:nvPr>
            <p:ph type="subTitle"/>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Samtliga program exkl. introduktionsprogram (16017 svar, 79%)</a:t>
            </a:r>
          </a:p>
        </p:txBody>
      </p:sp>
      <p:sp>
        <p:nvSpPr>
          <p:cNvPr id="3" name="textruta 2"/>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Stockholms Län</a:t>
            </a:r>
          </a:p>
        </p:txBody>
      </p:sp>
      <p:pic>
        <p:nvPicPr>
          <p:cNvPr id="4" name="Chart" descr="Högst andel instämmer har Stockholms Län Kommunala på &quot;Jag är nöjd med mitt gymnasieprogram&quot;: 79%, och lägst andel instämmer har Stockholms Län Fristående på &quot;Jag är nöjd med mitt gymnasieprogram&quot;: 7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238250"/>
            <a:ext cx="8810625" cy="2543175"/>
          </a:xfrm>
          <a:prstGeom prst="rect">
            <a:avLst/>
          </a:prstGeom>
          <a:noFill/>
        </p:spPr>
      </p:pic>
      <p:sp>
        <p:nvSpPr>
          <p:cNvPr id="5" name="textruta 4"/>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495300"/>
          <a:ext cx="11906250" cy="6762750"/>
          <a:chOff x="552450" y="495300"/>
          <a:chExt cx="11906250" cy="6762750"/>
        </a:xfrm>
      </p:grpSpPr>
      <p:sp>
        <p:nvSpPr>
          <p:cNvPr id="6"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Om undersökningen</a:t>
            </a:r>
          </a:p>
        </p:txBody>
      </p:sp>
      <p:sp>
        <p:nvSpPr>
          <p:cNvPr id="2" name="textruta 1"/>
          <p:cNvSpPr txBox="1"/>
          <p:nvPr/>
        </p:nvSpPr>
        <p:spPr>
          <a:xfrm>
            <a:off x="552450" y="1238250"/>
            <a:ext cx="7886700" cy="5429250"/>
          </a:xfrm>
          <a:prstGeom prst="rect">
            <a:avLst/>
          </a:prstGeom>
          <a:noFill/>
        </p:spPr>
        <p:txBody>
          <a:bodyPr lIns="91440" tIns="45720" rIns="91440" bIns="45720" rtlCol="0" anchor="t">
            <a:spAutoFit/>
          </a:bodyPr>
          <a:lstStyle/>
          <a:p>
            <a:pPr marL="0" marR="0" lvl="0" indent="0" algn="l" fontAlgn="t">
              <a:lnSpc>
                <a:spcPct val="100000"/>
              </a:lnSpc>
            </a:pPr>
            <a:r>
              <a:rPr lang="sv-SE" sz="1200" u="none" spc="0">
                <a:solidFill>
                  <a:srgbClr val="000000">
                    <a:alpha val="100000"/>
                  </a:srgbClr>
                </a:solidFill>
                <a:latin typeface="Arial"/>
              </a:rPr>
              <a:t>På uppdrag av nästan samtliga länets kommuner och Håbo har Gymnasieantagningen Storsthlm, och Stockholms stad genomfört den årliga totalundersökningen för eleverna på gymnasiet. Nytt för i år är att eleverna besvarar enkäten på hösten i år 3 (tidigare år har eleverna i år 2 besvarat enkäten på vårterminen).  
Undersökningen genomfördes under vecka 39-43 år 2023 och både kommunalt och enskilt drivna skolor erbjöds att delta.
Syftet med undersökningen är att bland annat att följa upp kommunernas mål för verksamheten samt att utveckla den pedagogiska kvaliteten i varje enskild skola.
Enkäten som eleverna besvarar reviderades inför 2023 års undersökning och består nu av frågeområdena Trygghet och bemötande, Relationer och delaktighet, Struktur och tydlighet, Betyg och bedömning, Stöd och vägledning, Helhetsomdöme. Resultaten i denna rapport är uppdelade efter de olika frågeområdena och flertalet frågor har tillkommit 2023 varför ingen jämförelse med tidigare år finns.
Diagrammen visar andelen av de som svarat och som har avgivit ett betyg (1-5). Andelarna beräknas exklusive vet ej-svar. På grund av avrundning kan det hända att summan av betyget 1,2, 3, 4 och 5 (instämmer inte alls-instämmer helt) inte alltid summerar till exakt 100 procent. Svarsalternativet vet ej redovisas separat som andelen av de i målgruppen som avgivit svaret vet ej.
Inga resultat visas i grupper med mindre än 5 svarande eller där resultaten riskerar respondenternas anonymitet.</a:t>
            </a:r>
          </a:p>
        </p:txBody>
      </p:sp>
      <p:pic>
        <p:nvPicPr>
          <p:cNvPr id="3" name="Bild 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125" y="5095875"/>
            <a:ext cx="6467475" cy="838200"/>
          </a:xfrm>
          <a:prstGeom prst="rect">
            <a:avLst/>
          </a:prstGeom>
          <a:noFill/>
        </p:spPr>
      </p:pic>
      <p:sp>
        <p:nvSpPr>
          <p:cNvPr id="4" name="textruta 3"/>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3</a:t>
            </a:r>
          </a:p>
        </p:txBody>
      </p:sp>
      <p:sp>
        <p:nvSpPr>
          <p:cNvPr id="5" name="textruta 4"/>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495300"/>
          <a:ext cx="11906250" cy="6762750"/>
          <a:chOff x="552450" y="495300"/>
          <a:chExt cx="11906250" cy="6762750"/>
        </a:xfrm>
      </p:grpSpPr>
      <p:sp>
        <p:nvSpPr>
          <p:cNvPr id="4"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Svarsfrekvens</a:t>
            </a:r>
          </a:p>
        </p:txBody>
      </p:sp>
      <p:pic>
        <p:nvPicPr>
          <p:cNvPr id="2" name="Bild 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125" y="1047750"/>
            <a:ext cx="9953625" cy="4886325"/>
          </a:xfrm>
          <a:prstGeom prst="rect">
            <a:avLst/>
          </a:prstGeom>
          <a:noFill/>
        </p:spPr>
      </p:pic>
      <p:sp>
        <p:nvSpPr>
          <p:cNvPr id="3" name="textruta 2"/>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285750"/>
          <a:ext cx="11906250" cy="6953250"/>
          <a:chOff x="552450" y="285750"/>
          <a:chExt cx="11906250" cy="6953250"/>
        </a:xfrm>
      </p:grpSpPr>
      <p:pic>
        <p:nvPicPr>
          <p:cNvPr id="6" name="Chart" descr="2023  är högre på  5 av 5 värden: Trygg i skolan: 89 jämfört med 86, Variation på arbetssätt under lektioner: 52 jämfört med 45, Lärare hjälper att förstå hur utveckla kunskaper: 54 jämfört med 44, Får hjälp med studie/yrkesvägledning: 56 jämfört med 44, Nöjd med skolan: 74 jämfört med 71. "/>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47875" y="285750"/>
            <a:ext cx="8096250" cy="6667500"/>
          </a:xfrm>
          <a:prstGeom prst="rect">
            <a:avLst/>
          </a:prstGeom>
          <a:noFill/>
        </p:spPr>
      </p:pic>
      <p:sp>
        <p:nvSpPr>
          <p:cNvPr id="2"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Spindeldiagram - År</a:t>
            </a:r>
          </a:p>
        </p:txBody>
      </p:sp>
      <p:sp>
        <p:nvSpPr>
          <p:cNvPr id="3" name="Placeholder for subTitle"/>
          <p:cNvSpPr txBox="1">
            <a:spLocks noGrp="1"/>
          </p:cNvSpPr>
          <p:nvPr>
            <p:ph type="subTitle"/>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Samtliga program exkl. introduktionsprogram  (16017 svar, 79%)</a:t>
            </a:r>
          </a:p>
        </p:txBody>
      </p:sp>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Stockholms Län</a:t>
            </a:r>
          </a:p>
        </p:txBody>
      </p:sp>
      <p:sp>
        <p:nvSpPr>
          <p:cNvPr id="5" name="textruta 4"/>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285750"/>
          <a:ext cx="11906250" cy="6953250"/>
          <a:chOff x="552450" y="285750"/>
          <a:chExt cx="11906250" cy="6953250"/>
        </a:xfrm>
      </p:grpSpPr>
      <p:pic>
        <p:nvPicPr>
          <p:cNvPr id="6" name="Chart" descr="Pojke  är högre på  20 av 21 värden: Trygg i skolan: 91 jämfört med 88, Personal bemöter mig positivt: 84 jämfört med 78, Elever bemöter mig positivt: 83 jämfört med 72, Tillit till personals agerande vid illa behandling: 73 jämfört med 66, Goda relationer till lärare: 82 jämfört med 73, Lärare vill att jag lyckas: 81 jämfört med 76, Lärare lyssnar på undervisningsförslag: 63 jämfört med 54, Vågar fråga om ej förstår: 78 jämfört med 63, Variation på arbetssätt under lektioner: 56 jämfört med 48, Lärare bra på att förklara: 66 jämfört med 54, Lärare hjälper att förstå hur utveckla kunskaper: 61 jämfört med 47, Lätt att hitta i digitala material: 67 jämfört med 65, Lärare tydligör syfte med lektion: 60 jämfört med 50, Lärare tydliga i bedömning: 61 jämfört med 48, Får visa mina kunskaper: 68 jämfört med 59, Förstår mitt betyg: 67 jämfört med 57, Hjälp i studier: 73 jämfört med 63, Mentor koll på studiesituationen: 72 jämfört med 66, Får hjälp med studie/yrkesvägledning: 61 jämfört med 52, Nöjd med skolan: 76 jämfört med 73. Pojke  och Flicka  har ungefär lika värden på 1 av 21 värden: Nöjd med programmet: 78. "/>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47875" y="285750"/>
            <a:ext cx="8096250" cy="6667500"/>
          </a:xfrm>
          <a:prstGeom prst="rect">
            <a:avLst/>
          </a:prstGeom>
          <a:noFill/>
        </p:spPr>
      </p:pic>
      <p:sp>
        <p:nvSpPr>
          <p:cNvPr id="2"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Spindeldiagram - Kön</a:t>
            </a:r>
          </a:p>
        </p:txBody>
      </p:sp>
      <p:sp>
        <p:nvSpPr>
          <p:cNvPr id="3" name="Placeholder for subTitle"/>
          <p:cNvSpPr txBox="1">
            <a:spLocks noGrp="1"/>
          </p:cNvSpPr>
          <p:nvPr>
            <p:ph type="subTitle"/>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Samtliga program exkl. introduktionsprogram (16017 svar, 79%)</a:t>
            </a:r>
          </a:p>
        </p:txBody>
      </p:sp>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Stockholms Län</a:t>
            </a:r>
          </a:p>
        </p:txBody>
      </p:sp>
      <p:sp>
        <p:nvSpPr>
          <p:cNvPr id="5" name="textruta 4"/>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285750"/>
          <a:ext cx="11906250" cy="6953250"/>
          <a:chOff x="552450" y="285750"/>
          <a:chExt cx="11906250" cy="6953250"/>
        </a:xfrm>
      </p:grpSpPr>
      <p:pic>
        <p:nvPicPr>
          <p:cNvPr id="6" name="Chart" descr="Stockholms Län Fristående  är högre på  9 av 21 värden: Lärare vill att jag lyckas: 79 jämfört med 78, Lärare lyssnar på undervisningsförslag: 61 jämfört med 57, Vågar fråga om ej förstår: 72 jämfört med 70, Variation på arbetssätt under lektioner: 55 jämfört med 50, Lärare bra på att förklara: 62 jämfört med 59, Lärare hjälper att förstå hur utveckla kunskaper: 56 jämfört med 53, Lärare tydligör syfte med lektion: 57 jämfört med 53, Lärare tydliga i bedömning: 56 jämfört med 53, Får visa mina kunskaper: 65 jämfört med 63. Stockholms Län Kommunala  är högre på  9 av 21 värden: Trygg i skolan: 90 jämfört med 88, Personal bemöter mig positivt: 81 jämfört med 80, Elever bemöter mig positivt: 78 jämfört med 75, Lätt att hitta i digitala material: 66 jämfört med 65, Förstår mitt betyg: 62 jämfört med 61, Mentor koll på studiesituationen: 69 jämfört med 68, Får hjälp med studie/yrkesvägledning: 57 jämfört med 56, Nöjd med programmet: 79 jämfört med 77, Nöjd med skolan: 76 jämfört med 71. Stockholms Län Fristående  och Stockholms Län Kommunala  har ungefär lika värden på 3 av 21 värden: Tillit till personals agerande vid illa behandling: 69, Goda relationer till lärare: 77, Hjälp i studier: 68. "/>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47875" y="285750"/>
            <a:ext cx="8096250" cy="6667500"/>
          </a:xfrm>
          <a:prstGeom prst="rect">
            <a:avLst/>
          </a:prstGeom>
          <a:noFill/>
        </p:spPr>
      </p:pic>
      <p:sp>
        <p:nvSpPr>
          <p:cNvPr id="2"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Spindeldiagram - Regiform</a:t>
            </a:r>
          </a:p>
        </p:txBody>
      </p:sp>
      <p:sp>
        <p:nvSpPr>
          <p:cNvPr id="3" name="Placeholder for subTitle"/>
          <p:cNvSpPr txBox="1">
            <a:spLocks noGrp="1"/>
          </p:cNvSpPr>
          <p:nvPr>
            <p:ph type="subTitle"/>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Samtliga program exkl. introduktionsprogram (16017 svar, 79%)</a:t>
            </a:r>
          </a:p>
        </p:txBody>
      </p:sp>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Stockholms Län</a:t>
            </a:r>
          </a:p>
        </p:txBody>
      </p:sp>
      <p:sp>
        <p:nvSpPr>
          <p:cNvPr id="5" name="textruta 4"/>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495300"/>
          <a:ext cx="11906250" cy="6858000"/>
          <a:chOff x="552450" y="495300"/>
          <a:chExt cx="11906250" cy="6858000"/>
        </a:xfrm>
      </p:grpSpPr>
      <p:sp>
        <p:nvSpPr>
          <p:cNvPr id="7"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Trygghet och bemötande</a:t>
            </a:r>
          </a:p>
        </p:txBody>
      </p:sp>
      <p:sp>
        <p:nvSpPr>
          <p:cNvPr id="2" name="Placeholder for subTitle"/>
          <p:cNvSpPr txBox="1">
            <a:spLocks noGrp="1"/>
          </p:cNvSpPr>
          <p:nvPr>
            <p:ph type="subTitle"/>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Samtliga program exkl. introduktionsprogram  (16017 svar, 79%)</a:t>
            </a:r>
          </a:p>
        </p:txBody>
      </p:sp>
      <p:sp>
        <p:nvSpPr>
          <p:cNvPr id="3" name="textruta 2"/>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Stockholms Län</a:t>
            </a:r>
          </a:p>
        </p:txBody>
      </p:sp>
      <p:pic>
        <p:nvPicPr>
          <p:cNvPr id="4" name="Chart" descr="&quot;Jag känner mig trygg på min skola&quot; har högst andel instämmer: 89%, och &quot;Jag litar på att personalen agerar om de får veta att en elev har blivit illa behandlad&quot; har lägst andel instämmer: 6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238250"/>
            <a:ext cx="8810625" cy="5238750"/>
          </a:xfrm>
          <a:prstGeom prst="rect">
            <a:avLst/>
          </a:prstGeom>
          <a:noFill/>
        </p:spPr>
      </p:pic>
      <p:sp>
        <p:nvSpPr>
          <p:cNvPr id="5" name="textruta 4"/>
          <p:cNvSpPr txBox="1"/>
          <p:nvPr/>
        </p:nvSpPr>
        <p:spPr>
          <a:xfrm>
            <a:off x="1619250" y="6286500"/>
            <a:ext cx="6953250" cy="57150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¹Inget resultat</a:t>
            </a:r>
          </a:p>
        </p:txBody>
      </p:sp>
      <p:sp>
        <p:nvSpPr>
          <p:cNvPr id="6" name="textruta 5"/>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495300"/>
          <a:ext cx="11906250" cy="6762750"/>
          <a:chOff x="552450" y="495300"/>
          <a:chExt cx="11906250" cy="6762750"/>
        </a:xfrm>
      </p:grpSpPr>
      <p:sp>
        <p:nvSpPr>
          <p:cNvPr id="6" name="Placeholder for title"/>
          <p:cNvSpPr txBox="1">
            <a:spLocks noGrp="1"/>
          </p:cNvSpPr>
          <p:nvPr>
            <p:ph type="title"/>
          </p:nvPr>
        </p:nvSpPr>
        <p:spPr>
          <a:xfrm>
            <a:off x="552450" y="495300"/>
            <a:ext cx="10287000" cy="381000"/>
          </a:xfrm>
          <a:prstGeom prst="rect">
            <a:avLst/>
          </a:prstGeom>
          <a:noFill/>
        </p:spPr>
        <p:txBody>
          <a:bodyPr lIns="91440" tIns="45720" rIns="91440" bIns="45720" rtlCol="0" anchor="b">
            <a:spAutoFit/>
          </a:bodyPr>
          <a:lstStyle/>
          <a:p>
            <a:pPr marL="0" marR="0" lvl="0" indent="0" algn="l" fontAlgn="b">
              <a:lnSpc>
                <a:spcPct val="100000"/>
              </a:lnSpc>
            </a:pPr>
            <a:r>
              <a:rPr lang="sv-SE" sz="3200" u="none" spc="0">
                <a:solidFill>
                  <a:srgbClr val="000000">
                    <a:alpha val="100000"/>
                  </a:srgbClr>
                </a:solidFill>
                <a:latin typeface="Arial"/>
              </a:rPr>
              <a:t>Relationer och delaktighet</a:t>
            </a:r>
          </a:p>
        </p:txBody>
      </p:sp>
      <p:sp>
        <p:nvSpPr>
          <p:cNvPr id="2" name="Placeholder for subTitle"/>
          <p:cNvSpPr txBox="1">
            <a:spLocks noGrp="1"/>
          </p:cNvSpPr>
          <p:nvPr>
            <p:ph type="subTitle"/>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Samtliga program exkl. introduktionsprogram  (16017 svar, 79%)</a:t>
            </a:r>
          </a:p>
        </p:txBody>
      </p:sp>
      <p:sp>
        <p:nvSpPr>
          <p:cNvPr id="3" name="textruta 2"/>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Stockholms Län</a:t>
            </a:r>
          </a:p>
        </p:txBody>
      </p:sp>
      <p:pic>
        <p:nvPicPr>
          <p:cNvPr id="4" name="Chart" descr="&quot;Mina lärare vill att jag ska lyckas med mina studier&quot; har högst andel instämmer: 79%, och &quot;Mina lärare lyssnar på elevernas förslag kring undervisningen&quot; har lägst andel instämmer: 58%."/>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238250"/>
            <a:ext cx="8810625" cy="3114675"/>
          </a:xfrm>
          <a:prstGeom prst="rect">
            <a:avLst/>
          </a:prstGeom>
          <a:noFill/>
        </p:spPr>
      </p:pic>
      <p:sp>
        <p:nvSpPr>
          <p:cNvPr id="5" name="textruta 4"/>
          <p:cNvSpPr txBox="1"/>
          <p:nvPr/>
        </p:nvSpPr>
        <p:spPr>
          <a:xfrm>
            <a:off x="11430000" y="657225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9</a:t>
            </a:r>
          </a:p>
        </p:txBody>
      </p:sp>
    </p:spTree>
  </p:cSld>
  <p:clrMapOvr>
    <a:masterClrMapping/>
  </p:clrMapOvr>
</p:sld>
</file>

<file path=ppt/theme/theme1.xml><?xml version="1.0" encoding="utf-8"?>
<a:theme xmlns:a="http://schemas.openxmlformats.org/drawingml/2006/main" name="Theme37">
  <a:themeElements>
    <a:clrScheme name="Theme3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835</Words>
  <Application>Microsoft Office PowerPoint</Application>
  <PresentationFormat>Bredbild</PresentationFormat>
  <Paragraphs>119</Paragraphs>
  <Slides>29</Slides>
  <Notes>0</Notes>
  <HiddenSlides>0</HiddenSlides>
  <MMClips>0</MMClips>
  <ScaleCrop>false</ScaleCrop>
  <HeadingPairs>
    <vt:vector size="6" baseType="variant">
      <vt:variant>
        <vt:lpstr>Använt teckensnitt</vt:lpstr>
      </vt:variant>
      <vt:variant>
        <vt:i4>1</vt:i4>
      </vt:variant>
      <vt:variant>
        <vt:lpstr>Tema</vt:lpstr>
      </vt:variant>
      <vt:variant>
        <vt:i4>1</vt:i4>
      </vt:variant>
      <vt:variant>
        <vt:lpstr>Bildrubriker</vt:lpstr>
      </vt:variant>
      <vt:variant>
        <vt:i4>29</vt:i4>
      </vt:variant>
    </vt:vector>
  </HeadingPairs>
  <TitlesOfParts>
    <vt:vector size="31" baseType="lpstr">
      <vt:lpstr>Arial</vt:lpstr>
      <vt:lpstr>Theme37</vt:lpstr>
      <vt:lpstr>Gymnasieenkäten år 3</vt:lpstr>
      <vt:lpstr>Sammanfattning</vt:lpstr>
      <vt:lpstr>Om undersökningen</vt:lpstr>
      <vt:lpstr>Svarsfrekvens</vt:lpstr>
      <vt:lpstr>Spindeldiagram - År</vt:lpstr>
      <vt:lpstr>Spindeldiagram - Kön</vt:lpstr>
      <vt:lpstr>Spindeldiagram - Regiform</vt:lpstr>
      <vt:lpstr>Trygghet och bemötande</vt:lpstr>
      <vt:lpstr>Relationer och delaktighet</vt:lpstr>
      <vt:lpstr>Struktur och tydlighet</vt:lpstr>
      <vt:lpstr>Betyg och bedömning</vt:lpstr>
      <vt:lpstr>Stöd och vägledning</vt:lpstr>
      <vt:lpstr>Helhetsomdöme</vt:lpstr>
      <vt:lpstr>Målområdessammanställning</vt:lpstr>
      <vt:lpstr>Målområdessammanställning</vt:lpstr>
      <vt:lpstr>Redovisning per kön</vt:lpstr>
      <vt:lpstr>Trygghet och bemötande</vt:lpstr>
      <vt:lpstr>Relationer och delaktighet</vt:lpstr>
      <vt:lpstr>Struktur och tydlighet</vt:lpstr>
      <vt:lpstr>Betyg och bedömning</vt:lpstr>
      <vt:lpstr>Stöd och vägledning</vt:lpstr>
      <vt:lpstr>Helhetsomdöme</vt:lpstr>
      <vt:lpstr>Redovisning per regiform</vt:lpstr>
      <vt:lpstr>Trygghet och bemötande</vt:lpstr>
      <vt:lpstr>Relationer och delaktighet</vt:lpstr>
      <vt:lpstr>Struktur och tydlighet</vt:lpstr>
      <vt:lpstr>Betyg och bedömning</vt:lpstr>
      <vt:lpstr>Stöd och vägledning</vt:lpstr>
      <vt:lpstr>Helhetsomdöme</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Maria Eklund</cp:lastModifiedBy>
  <cp:revision>1</cp:revision>
  <dcterms:created xsi:type="dcterms:W3CDTF">2023-11-19T12:41:32Z</dcterms:created>
  <dcterms:modified xsi:type="dcterms:W3CDTF">2023-11-20T14:23:45Z</dcterms:modified>
  <cp:category/>
</cp:coreProperties>
</file>