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8" r:id="rId5"/>
  </p:sldMasterIdLst>
  <p:notesMasterIdLst>
    <p:notesMasterId r:id="rId17"/>
  </p:notesMasterIdLst>
  <p:handoutMasterIdLst>
    <p:handoutMasterId r:id="rId18"/>
  </p:handoutMasterIdLst>
  <p:sldIdLst>
    <p:sldId id="258" r:id="rId6"/>
    <p:sldId id="717" r:id="rId7"/>
    <p:sldId id="718" r:id="rId8"/>
    <p:sldId id="259" r:id="rId9"/>
    <p:sldId id="719" r:id="rId10"/>
    <p:sldId id="713" r:id="rId11"/>
    <p:sldId id="714" r:id="rId12"/>
    <p:sldId id="715" r:id="rId13"/>
    <p:sldId id="716" r:id="rId14"/>
    <p:sldId id="712" r:id="rId15"/>
    <p:sldId id="720" r:id="rId16"/>
  </p:sldIdLst>
  <p:sldSz cx="12192000" cy="6858000"/>
  <p:notesSz cx="6799263" cy="99298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9" userDrawn="1">
          <p15:clr>
            <a:srgbClr val="A4A3A4"/>
          </p15:clr>
        </p15:guide>
        <p15:guide id="2" orient="horz" pos="4217" userDrawn="1">
          <p15:clr>
            <a:srgbClr val="A4A3A4"/>
          </p15:clr>
        </p15:guide>
        <p15:guide id="3" orient="horz" pos="3793" userDrawn="1">
          <p15:clr>
            <a:srgbClr val="A4A3A4"/>
          </p15:clr>
        </p15:guide>
        <p15:guide id="4" orient="horz" pos="3612" userDrawn="1">
          <p15:clr>
            <a:srgbClr val="A4A3A4"/>
          </p15:clr>
        </p15:guide>
        <p15:guide id="5" orient="horz" pos="141" userDrawn="1">
          <p15:clr>
            <a:srgbClr val="A4A3A4"/>
          </p15:clr>
        </p15:guide>
        <p15:guide id="6" pos="675" userDrawn="1">
          <p15:clr>
            <a:srgbClr val="A4A3A4"/>
          </p15:clr>
        </p15:guide>
        <p15:guide id="7" pos="71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6064"/>
    <a:srgbClr val="C4BFB6"/>
    <a:srgbClr val="0085AD"/>
    <a:srgbClr val="EA3549"/>
    <a:srgbClr val="E06287"/>
    <a:srgbClr val="91D6AC"/>
    <a:srgbClr val="F6EB61"/>
    <a:srgbClr val="696158"/>
    <a:srgbClr val="322D81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7B4DA0-F4EF-484B-B6B4-0820023BDFB9}" v="42" dt="2020-11-16T15:41:32.5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5501" autoAdjust="0"/>
  </p:normalViewPr>
  <p:slideViewPr>
    <p:cSldViewPr>
      <p:cViewPr varScale="1">
        <p:scale>
          <a:sx n="110" d="100"/>
          <a:sy n="110" d="100"/>
        </p:scale>
        <p:origin x="378" y="108"/>
      </p:cViewPr>
      <p:guideLst>
        <p:guide orient="horz" pos="709"/>
        <p:guide orient="horz" pos="4217"/>
        <p:guide orient="horz" pos="3793"/>
        <p:guide orient="horz" pos="3612"/>
        <p:guide orient="horz" pos="141"/>
        <p:guide pos="675"/>
        <p:guide pos="718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0" d="100"/>
          <a:sy n="80" d="100"/>
        </p:scale>
        <p:origin x="-2022" y="-90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347" cy="496491"/>
          </a:xfrm>
          <a:prstGeom prst="rect">
            <a:avLst/>
          </a:prstGeom>
        </p:spPr>
        <p:txBody>
          <a:bodyPr vert="horz" lIns="91455" tIns="45728" rIns="91455" bIns="45728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1344" y="1"/>
            <a:ext cx="2946347" cy="496491"/>
          </a:xfrm>
          <a:prstGeom prst="rect">
            <a:avLst/>
          </a:prstGeom>
        </p:spPr>
        <p:txBody>
          <a:bodyPr vert="horz" lIns="91455" tIns="45728" rIns="91455" bIns="45728" rtlCol="0"/>
          <a:lstStyle>
            <a:lvl1pPr algn="r">
              <a:defRPr sz="1200"/>
            </a:lvl1pPr>
          </a:lstStyle>
          <a:p>
            <a:fld id="{F1B02E06-EBCA-4AA6-92C6-F1EB493896BE}" type="datetimeFigureOut">
              <a:rPr lang="sv-SE" smtClean="0"/>
              <a:pPr/>
              <a:t>2022-05-18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1" y="9431599"/>
            <a:ext cx="2946347" cy="496491"/>
          </a:xfrm>
          <a:prstGeom prst="rect">
            <a:avLst/>
          </a:prstGeom>
        </p:spPr>
        <p:txBody>
          <a:bodyPr vert="horz" lIns="91455" tIns="45728" rIns="91455" bIns="45728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1344" y="9431599"/>
            <a:ext cx="2946347" cy="496491"/>
          </a:xfrm>
          <a:prstGeom prst="rect">
            <a:avLst/>
          </a:prstGeom>
        </p:spPr>
        <p:txBody>
          <a:bodyPr vert="horz" lIns="91455" tIns="45728" rIns="91455" bIns="45728" rtlCol="0" anchor="b"/>
          <a:lstStyle>
            <a:lvl1pPr algn="r">
              <a:defRPr sz="1200"/>
            </a:lvl1pPr>
          </a:lstStyle>
          <a:p>
            <a:fld id="{FA50118F-F7C9-44E0-BA14-4061DA1E016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347" cy="496491"/>
          </a:xfrm>
          <a:prstGeom prst="rect">
            <a:avLst/>
          </a:prstGeom>
        </p:spPr>
        <p:txBody>
          <a:bodyPr vert="horz" lIns="91455" tIns="45728" rIns="91455" bIns="45728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1344" y="1"/>
            <a:ext cx="2946347" cy="496491"/>
          </a:xfrm>
          <a:prstGeom prst="rect">
            <a:avLst/>
          </a:prstGeom>
        </p:spPr>
        <p:txBody>
          <a:bodyPr vert="horz" lIns="91455" tIns="45728" rIns="91455" bIns="45728" rtlCol="0"/>
          <a:lstStyle>
            <a:lvl1pPr algn="r">
              <a:defRPr sz="1200"/>
            </a:lvl1pPr>
          </a:lstStyle>
          <a:p>
            <a:fld id="{F6B665FB-5F68-4374-BAFB-5FC73F1EC62F}" type="datetimeFigureOut">
              <a:rPr lang="sv-SE" smtClean="0"/>
              <a:pPr/>
              <a:t>2022-05-18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2146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5" tIns="45728" rIns="91455" bIns="45728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55" tIns="45728" rIns="91455" bIns="45728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1" y="9431599"/>
            <a:ext cx="2946347" cy="496491"/>
          </a:xfrm>
          <a:prstGeom prst="rect">
            <a:avLst/>
          </a:prstGeom>
        </p:spPr>
        <p:txBody>
          <a:bodyPr vert="horz" lIns="91455" tIns="45728" rIns="91455" bIns="45728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1344" y="9431599"/>
            <a:ext cx="2946347" cy="496491"/>
          </a:xfrm>
          <a:prstGeom prst="rect">
            <a:avLst/>
          </a:prstGeom>
        </p:spPr>
        <p:txBody>
          <a:bodyPr vert="horz" lIns="91455" tIns="45728" rIns="91455" bIns="45728" rtlCol="0" anchor="b"/>
          <a:lstStyle>
            <a:lvl1pPr algn="r">
              <a:defRPr sz="1200"/>
            </a:lvl1pPr>
          </a:lstStyle>
          <a:p>
            <a:fld id="{B3D0F7E9-8B7A-40A6-AD7A-EE6D31658A4A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2"/>
          </p:nvPr>
        </p:nvSpPr>
        <p:spPr>
          <a:xfrm>
            <a:off x="1071033" y="1980000"/>
            <a:ext cx="10209600" cy="3754050"/>
          </a:xfrm>
        </p:spPr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sp>
        <p:nvSpPr>
          <p:cNvPr id="6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060435" y="6295664"/>
            <a:ext cx="2844800" cy="2143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A087450-6BCB-4293-B7B8-DD67EB8C0627}" type="datetimeFigureOut">
              <a:rPr lang="sv-SE" smtClean="0"/>
              <a:pPr/>
              <a:t>2022-05-18</a:t>
            </a:fld>
            <a:endParaRPr lang="sv-SE" dirty="0"/>
          </a:p>
        </p:txBody>
      </p:sp>
      <p:sp>
        <p:nvSpPr>
          <p:cNvPr id="8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47715" y="6522234"/>
            <a:ext cx="2844800" cy="1654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Sidan </a:t>
            </a:r>
            <a:fld id="{F37F46C1-8F1F-48A2-9E35-2BB854BF41E2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060435" y="6295664"/>
            <a:ext cx="2844800" cy="2143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A087450-6BCB-4293-B7B8-DD67EB8C0627}" type="datetimeFigureOut">
              <a:rPr lang="sv-SE" smtClean="0"/>
              <a:pPr/>
              <a:t>2022-05-18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47715" y="6522234"/>
            <a:ext cx="2844800" cy="1654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v-SE"/>
              <a:t>Sidan </a:t>
            </a:r>
            <a:fld id="{F37F46C1-8F1F-48A2-9E35-2BB854BF41E2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8896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1" y="1630093"/>
            <a:ext cx="5181600" cy="417579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1" y="1630093"/>
            <a:ext cx="5181600" cy="417579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DF40C-C123-445C-94DD-CB2CA18325EB}" type="datetimeFigureOut">
              <a:rPr lang="sv-SE" smtClean="0"/>
              <a:t>2022-05-18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5160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2" y="150041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2" y="4461047"/>
            <a:ext cx="10515600" cy="128975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DF40C-C123-445C-94DD-CB2CA18325EB}" type="datetimeFigureOut">
              <a:rPr lang="sv-SE" smtClean="0"/>
              <a:t>2022-05-18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3788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3"/>
          </p:nvPr>
        </p:nvSpPr>
        <p:spPr>
          <a:xfrm>
            <a:off x="1071033" y="1980000"/>
            <a:ext cx="4929716" cy="3754050"/>
          </a:xfrm>
        </p:spPr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10" name="Platshållare för innehåll 8"/>
          <p:cNvSpPr>
            <a:spLocks noGrp="1"/>
          </p:cNvSpPr>
          <p:nvPr>
            <p:ph sz="quarter" idx="14"/>
          </p:nvPr>
        </p:nvSpPr>
        <p:spPr>
          <a:xfrm>
            <a:off x="6464811" y="1980000"/>
            <a:ext cx="4929716" cy="3754050"/>
          </a:xfrm>
        </p:spPr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060435" y="6295664"/>
            <a:ext cx="2844800" cy="2143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A087450-6BCB-4293-B7B8-DD67EB8C0627}" type="datetimeFigureOut">
              <a:rPr lang="sv-SE" smtClean="0"/>
              <a:pPr/>
              <a:t>2022-05-18</a:t>
            </a:fld>
            <a:endParaRPr lang="sv-SE" dirty="0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47715" y="6522234"/>
            <a:ext cx="2844800" cy="1654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Sidan </a:t>
            </a:r>
            <a:fld id="{F37F46C1-8F1F-48A2-9E35-2BB854BF41E2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med bild ovanfö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62952" y="1928810"/>
            <a:ext cx="10317848" cy="1143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2"/>
          </p:nvPr>
        </p:nvSpPr>
        <p:spPr>
          <a:xfrm>
            <a:off x="1071033" y="3143248"/>
            <a:ext cx="10209600" cy="2590802"/>
          </a:xfrm>
        </p:spPr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sp>
        <p:nvSpPr>
          <p:cNvPr id="9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90500" y="133732"/>
            <a:ext cx="11811000" cy="1571625"/>
          </a:xfrm>
        </p:spPr>
        <p:txBody>
          <a:bodyPr>
            <a:normAutofit/>
          </a:bodyPr>
          <a:lstStyle>
            <a:lvl1pPr>
              <a:buFontTx/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060435" y="6295664"/>
            <a:ext cx="2844800" cy="2143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A087450-6BCB-4293-B7B8-DD67EB8C0627}" type="datetimeFigureOut">
              <a:rPr lang="sv-SE" smtClean="0"/>
              <a:pPr/>
              <a:t>2022-05-18</a:t>
            </a:fld>
            <a:endParaRPr lang="sv-SE" dirty="0"/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47715" y="6522234"/>
            <a:ext cx="2844800" cy="1654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Sidan </a:t>
            </a:r>
            <a:fld id="{F37F46C1-8F1F-48A2-9E35-2BB854BF41E2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060435" y="6295664"/>
            <a:ext cx="2844800" cy="2143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A087450-6BCB-4293-B7B8-DD67EB8C0627}" type="datetimeFigureOut">
              <a:rPr lang="sv-SE" smtClean="0"/>
              <a:pPr/>
              <a:t>2022-05-18</a:t>
            </a:fld>
            <a:endParaRPr lang="sv-SE" dirty="0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47715" y="6522234"/>
            <a:ext cx="2844800" cy="1654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Sidan </a:t>
            </a:r>
            <a:fld id="{F37F46C1-8F1F-48A2-9E35-2BB854BF41E2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060435" y="6295664"/>
            <a:ext cx="2844800" cy="2143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A087450-6BCB-4293-B7B8-DD67EB8C0627}" type="datetimeFigureOut">
              <a:rPr lang="sv-SE" smtClean="0"/>
              <a:pPr/>
              <a:t>2022-05-18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47715" y="6522234"/>
            <a:ext cx="2844800" cy="1654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Sidan </a:t>
            </a:r>
            <a:fld id="{F37F46C1-8F1F-48A2-9E35-2BB854BF41E2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2"/>
          </p:nvPr>
        </p:nvSpPr>
        <p:spPr>
          <a:xfrm>
            <a:off x="1071033" y="1980000"/>
            <a:ext cx="10209600" cy="375405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060435" y="6295664"/>
            <a:ext cx="2844800" cy="2143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A087450-6BCB-4293-B7B8-DD67EB8C0627}" type="datetimeFigureOut">
              <a:rPr lang="sv-SE" smtClean="0"/>
              <a:pPr/>
              <a:t>2022-05-18</a:t>
            </a:fld>
            <a:endParaRPr lang="sv-SE"/>
          </a:p>
        </p:txBody>
      </p:sp>
      <p:sp>
        <p:nvSpPr>
          <p:cNvPr id="8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47715" y="6522234"/>
            <a:ext cx="2844800" cy="1654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v-SE"/>
              <a:t>Sidan </a:t>
            </a:r>
            <a:fld id="{F37F46C1-8F1F-48A2-9E35-2BB854BF41E2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3417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3"/>
          </p:nvPr>
        </p:nvSpPr>
        <p:spPr>
          <a:xfrm>
            <a:off x="1071033" y="1980000"/>
            <a:ext cx="4929716" cy="375405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latshållare för innehåll 8"/>
          <p:cNvSpPr>
            <a:spLocks noGrp="1"/>
          </p:cNvSpPr>
          <p:nvPr>
            <p:ph sz="quarter" idx="14"/>
          </p:nvPr>
        </p:nvSpPr>
        <p:spPr>
          <a:xfrm>
            <a:off x="6464811" y="1980000"/>
            <a:ext cx="4929716" cy="375405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060435" y="6295664"/>
            <a:ext cx="2844800" cy="2143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A087450-6BCB-4293-B7B8-DD67EB8C0627}" type="datetimeFigureOut">
              <a:rPr lang="sv-SE" smtClean="0"/>
              <a:pPr/>
              <a:t>2022-05-18</a:t>
            </a:fld>
            <a:endParaRPr lang="sv-SE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47715" y="6522234"/>
            <a:ext cx="2844800" cy="1654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v-SE"/>
              <a:t>Sidan </a:t>
            </a:r>
            <a:fld id="{F37F46C1-8F1F-48A2-9E35-2BB854BF41E2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8395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med bild ovanfö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62952" y="1928810"/>
            <a:ext cx="10317848" cy="11430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2"/>
          </p:nvPr>
        </p:nvSpPr>
        <p:spPr>
          <a:xfrm>
            <a:off x="1071033" y="3143248"/>
            <a:ext cx="10209600" cy="2590802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9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90500" y="133732"/>
            <a:ext cx="11811000" cy="1571625"/>
          </a:xfrm>
        </p:spPr>
        <p:txBody>
          <a:bodyPr>
            <a:normAutofit/>
          </a:bodyPr>
          <a:lstStyle>
            <a:lvl1pPr>
              <a:buFontTx/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060435" y="6295664"/>
            <a:ext cx="2844800" cy="2143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A087450-6BCB-4293-B7B8-DD67EB8C0627}" type="datetimeFigureOut">
              <a:rPr lang="sv-SE" smtClean="0"/>
              <a:pPr/>
              <a:t>2022-05-18</a:t>
            </a:fld>
            <a:endParaRPr lang="sv-SE"/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47715" y="6522234"/>
            <a:ext cx="2844800" cy="1654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v-SE"/>
              <a:t>Sidan </a:t>
            </a:r>
            <a:fld id="{F37F46C1-8F1F-48A2-9E35-2BB854BF41E2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2564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060435" y="6295664"/>
            <a:ext cx="2844800" cy="2143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A087450-6BCB-4293-B7B8-DD67EB8C0627}" type="datetimeFigureOut">
              <a:rPr lang="sv-SE" smtClean="0"/>
              <a:pPr/>
              <a:t>2022-05-18</a:t>
            </a:fld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47715" y="6522234"/>
            <a:ext cx="2844800" cy="1654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v-SE"/>
              <a:t>Sidan </a:t>
            </a:r>
            <a:fld id="{F37F46C1-8F1F-48A2-9E35-2BB854BF41E2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0806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062952" y="381600"/>
            <a:ext cx="103178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060435" y="6295664"/>
            <a:ext cx="2844800" cy="2143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A087450-6BCB-4293-B7B8-DD67EB8C0627}" type="datetimeFigureOut">
              <a:rPr lang="sv-SE" smtClean="0"/>
              <a:pPr/>
              <a:t>2022-05-18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47715" y="6522234"/>
            <a:ext cx="2844800" cy="1654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Sidan </a:t>
            </a:r>
            <a:fld id="{F37F46C1-8F1F-48A2-9E35-2BB854BF41E2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 userDrawn="1">
            <p:ph type="body" idx="1"/>
          </p:nvPr>
        </p:nvSpPr>
        <p:spPr>
          <a:xfrm>
            <a:off x="1071034" y="1980000"/>
            <a:ext cx="10208967" cy="375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49C7503B-D5F4-DA47-9565-49AE578D64A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2" r:id="rId2"/>
    <p:sldLayoutId id="2147483657" r:id="rId3"/>
    <p:sldLayoutId id="2147483654" r:id="rId4"/>
    <p:sldLayoutId id="2147483655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4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48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432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84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8EB180A4-86D2-9B45-9AC4-FEDB3C81C08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062952" y="381600"/>
            <a:ext cx="103178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060435" y="6295664"/>
            <a:ext cx="2844800" cy="2143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A087450-6BCB-4293-B7B8-DD67EB8C0627}" type="datetimeFigureOut">
              <a:rPr lang="sv-SE" smtClean="0"/>
              <a:pPr/>
              <a:t>2022-05-18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47715" y="6522234"/>
            <a:ext cx="2844800" cy="1654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v-SE"/>
              <a:t>Sidan </a:t>
            </a:r>
            <a:fld id="{F37F46C1-8F1F-48A2-9E35-2BB854BF41E2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 userDrawn="1">
            <p:ph type="body" idx="1"/>
          </p:nvPr>
        </p:nvSpPr>
        <p:spPr>
          <a:xfrm>
            <a:off x="1071034" y="1980000"/>
            <a:ext cx="10208967" cy="375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</p:spTree>
    <p:extLst>
      <p:ext uri="{BB962C8B-B14F-4D97-AF65-F5344CB8AC3E}">
        <p14:creationId xmlns:p14="http://schemas.microsoft.com/office/powerpoint/2010/main" val="262516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4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48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432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84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436BF2BE-051F-7649-BF4F-FE783ABEA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ubrik 1">
            <a:extLst>
              <a:ext uri="{FF2B5EF4-FFF2-40B4-BE49-F238E27FC236}">
                <a16:creationId xmlns:a16="http://schemas.microsoft.com/office/drawing/2014/main" id="{5BFF390E-22D0-B340-93BA-DD101D180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3140968"/>
            <a:ext cx="11233248" cy="1800200"/>
          </a:xfrm>
        </p:spPr>
        <p:txBody>
          <a:bodyPr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sv-SE" sz="3600" b="1" dirty="0"/>
              <a:t>Digitalisering som en del av verksamhetsutveckling</a:t>
            </a:r>
            <a:br>
              <a:rPr lang="sv-SE" sz="3600" b="1" dirty="0"/>
            </a:br>
            <a:r>
              <a:rPr lang="sv-SE" sz="3600" b="1" dirty="0"/>
              <a:t>i Solna stad</a:t>
            </a:r>
            <a:br>
              <a:rPr lang="sv-SE" sz="1800" b="1" dirty="0"/>
            </a:br>
            <a:br>
              <a:rPr lang="sv-SE" sz="1800" b="1" dirty="0"/>
            </a:br>
            <a:r>
              <a:rPr lang="sv-SE" sz="2700" dirty="0"/>
              <a:t>2020-11-18, Christer Lindberg, Ekonomichef, Helen Holst, CIO, Solna stad</a:t>
            </a:r>
            <a:endParaRPr lang="sv-SE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E910B0-36EC-40FC-B657-BEF602DAE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Prioritera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6736A3F-B9AD-4924-B9D0-675EEC86721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spcBef>
                <a:spcPts val="300"/>
              </a:spcBef>
            </a:pPr>
            <a:r>
              <a:rPr lang="sv-SE" sz="2000" dirty="0"/>
              <a:t>Gör inget utan att förstå verksamhetsbehovet, även teknikinvesteringar måste grunda sig i antal användare, framtida verksamhetsbehov </a:t>
            </a:r>
            <a:r>
              <a:rPr lang="sv-SE" sz="2000" dirty="0" err="1"/>
              <a:t>etc</a:t>
            </a:r>
            <a:endParaRPr lang="sv-SE" sz="2000" dirty="0">
              <a:cs typeface="Arial"/>
            </a:endParaRPr>
          </a:p>
          <a:p>
            <a:pPr>
              <a:spcBef>
                <a:spcPts val="300"/>
              </a:spcBef>
            </a:pPr>
            <a:r>
              <a:rPr lang="sv-SE" sz="2000" dirty="0"/>
              <a:t>Var inte först med ny teknik</a:t>
            </a:r>
            <a:endParaRPr lang="sv-SE" sz="2000" dirty="0">
              <a:cs typeface="Arial"/>
            </a:endParaRPr>
          </a:p>
          <a:p>
            <a:pPr>
              <a:spcBef>
                <a:spcPts val="300"/>
              </a:spcBef>
            </a:pPr>
            <a:r>
              <a:rPr lang="sv-SE" sz="2000" dirty="0"/>
              <a:t>Lär av andra, samarbeta, återanvänd</a:t>
            </a:r>
            <a:endParaRPr lang="sv-SE" sz="2000" dirty="0">
              <a:cs typeface="Arial"/>
            </a:endParaRPr>
          </a:p>
          <a:p>
            <a:pPr>
              <a:spcBef>
                <a:spcPts val="300"/>
              </a:spcBef>
            </a:pPr>
            <a:r>
              <a:rPr lang="sv-SE" sz="2000" dirty="0"/>
              <a:t>Välj bort och välj rätt</a:t>
            </a:r>
            <a:endParaRPr lang="sv-SE" sz="2000" dirty="0">
              <a:cs typeface="Arial"/>
            </a:endParaRPr>
          </a:p>
          <a:p>
            <a:pPr>
              <a:spcBef>
                <a:spcPts val="300"/>
              </a:spcBef>
            </a:pPr>
            <a:r>
              <a:rPr lang="sv-SE" sz="2000" dirty="0"/>
              <a:t>Omvärldsbevaka</a:t>
            </a:r>
          </a:p>
          <a:p>
            <a:pPr>
              <a:spcBef>
                <a:spcPts val="300"/>
              </a:spcBef>
            </a:pPr>
            <a:r>
              <a:rPr lang="sv-SE" sz="2000" dirty="0">
                <a:cs typeface="Arial"/>
              </a:rPr>
              <a:t>Processer, rutiner, ordning och reda, syfte, kompetens, sluta göra m.m. är alltid inblandat – och ibland digitalisering 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A4BE3CE-E71D-4891-9DA8-6665216852F0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300"/>
              </a:spcBef>
            </a:pPr>
            <a:r>
              <a:rPr lang="sv-SE" sz="2000" dirty="0"/>
              <a:t>Försök ha lång framförhållning och satsa på ”framtidssäkra”, skalbara och flexibla lösningar och avtal</a:t>
            </a:r>
            <a:endParaRPr lang="sv-SE" sz="2000" dirty="0">
              <a:cs typeface="Arial"/>
            </a:endParaRPr>
          </a:p>
          <a:p>
            <a:pPr>
              <a:spcBef>
                <a:spcPts val="300"/>
              </a:spcBef>
            </a:pPr>
            <a:r>
              <a:rPr lang="sv-SE" sz="2000" dirty="0"/>
              <a:t>Kravställ på externa utförare, leverantörer och samarbetspartners att vara med och driva utvecklingen och tillgodose verksamhetens behov</a:t>
            </a:r>
            <a:endParaRPr lang="sv-SE" sz="2000" dirty="0">
              <a:cs typeface="Arial"/>
            </a:endParaRPr>
          </a:p>
          <a:p>
            <a:pPr>
              <a:spcBef>
                <a:spcPts val="300"/>
              </a:spcBef>
            </a:pPr>
            <a:r>
              <a:rPr lang="sv-SE" sz="2000" dirty="0"/>
              <a:t>Förstå vad som driver kostnader</a:t>
            </a:r>
          </a:p>
          <a:p>
            <a:pPr>
              <a:spcBef>
                <a:spcPts val="300"/>
              </a:spcBef>
            </a:pPr>
            <a:r>
              <a:rPr lang="sv-SE" sz="2000" dirty="0">
                <a:cs typeface="Arial"/>
              </a:rPr>
              <a:t>Glöm inte: </a:t>
            </a:r>
          </a:p>
          <a:p>
            <a:pPr lvl="1">
              <a:spcBef>
                <a:spcPts val="300"/>
              </a:spcBef>
            </a:pPr>
            <a:r>
              <a:rPr lang="sv-SE" sz="1600" dirty="0">
                <a:cs typeface="Arial"/>
              </a:rPr>
              <a:t>förvaltningen</a:t>
            </a:r>
            <a:endParaRPr lang="sv-SE" dirty="0">
              <a:cs typeface="Arial"/>
            </a:endParaRPr>
          </a:p>
          <a:p>
            <a:pPr lvl="1">
              <a:spcBef>
                <a:spcPts val="300"/>
              </a:spcBef>
            </a:pPr>
            <a:r>
              <a:rPr lang="sv-SE" sz="1600" dirty="0">
                <a:cs typeface="Arial"/>
              </a:rPr>
              <a:t>vinsthemtagningen</a:t>
            </a:r>
            <a:endParaRPr lang="sv-SE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8147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vatten, utomhus, natur, flod&#10;&#10;Automatiskt genererad beskrivning">
            <a:extLst>
              <a:ext uri="{FF2B5EF4-FFF2-40B4-BE49-F238E27FC236}">
                <a16:creationId xmlns:a16="http://schemas.microsoft.com/office/drawing/2014/main" id="{7D441946-B79D-4D76-A3F0-F65B3A492A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ubrik 5">
            <a:extLst>
              <a:ext uri="{FF2B5EF4-FFF2-40B4-BE49-F238E27FC236}">
                <a16:creationId xmlns:a16="http://schemas.microsoft.com/office/drawing/2014/main" id="{4508FC97-44B9-43CC-A5A9-DCC1F3878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>
                <a:solidFill>
                  <a:schemeClr val="bg1"/>
                </a:solidFill>
              </a:rPr>
              <a:t>Tack!</a:t>
            </a:r>
            <a:br>
              <a:rPr lang="sv-SE" sz="4400" dirty="0">
                <a:solidFill>
                  <a:schemeClr val="bg1"/>
                </a:solidFill>
              </a:rPr>
            </a:br>
            <a:br>
              <a:rPr lang="sv-SE" sz="4400" dirty="0">
                <a:solidFill>
                  <a:schemeClr val="bg1"/>
                </a:solidFill>
              </a:rPr>
            </a:br>
            <a:r>
              <a:rPr lang="sv-SE" dirty="0">
                <a:solidFill>
                  <a:schemeClr val="bg1"/>
                </a:solidFill>
              </a:rPr>
              <a:t>Frågor/Funderingar?</a:t>
            </a:r>
          </a:p>
        </p:txBody>
      </p:sp>
    </p:spTree>
    <p:extLst>
      <p:ext uri="{BB962C8B-B14F-4D97-AF65-F5344CB8AC3E}">
        <p14:creationId xmlns:p14="http://schemas.microsoft.com/office/powerpoint/2010/main" val="1822364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C3828A-7AB5-4868-A30C-3179D2966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Från IT-projekt till digitalisering som en del av verksamhetsutveckling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4BF1D63-337B-4F99-A877-0012EAFC80A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300"/>
              </a:spcBef>
            </a:pPr>
            <a:r>
              <a:rPr lang="sv-SE" sz="2000" dirty="0">
                <a:ea typeface="+mn-lt"/>
                <a:cs typeface="+mn-lt"/>
              </a:rPr>
              <a:t>IT hanterades som en separat del och  IT-enheten skulle sköta "all IT"</a:t>
            </a:r>
            <a:endParaRPr lang="sv-SE" sz="2000" dirty="0"/>
          </a:p>
          <a:p>
            <a:pPr>
              <a:spcBef>
                <a:spcPts val="300"/>
              </a:spcBef>
            </a:pPr>
            <a:r>
              <a:rPr lang="sv-SE" sz="2000" dirty="0"/>
              <a:t>Mycket konsulter både på IT och i verksamhet</a:t>
            </a:r>
            <a:endParaRPr lang="sv-SE" sz="2000">
              <a:cs typeface="Arial"/>
            </a:endParaRPr>
          </a:p>
          <a:p>
            <a:pPr>
              <a:spcBef>
                <a:spcPts val="300"/>
              </a:spcBef>
            </a:pPr>
            <a:r>
              <a:rPr lang="sv-SE" sz="2000" dirty="0"/>
              <a:t>Stora förstudier och långdragna genomförandeprojekt som krävde investeringsmedel</a:t>
            </a:r>
            <a:endParaRPr lang="sv-SE" sz="2000" dirty="0">
              <a:cs typeface="Arial"/>
            </a:endParaRPr>
          </a:p>
          <a:p>
            <a:pPr>
              <a:spcBef>
                <a:spcPts val="300"/>
              </a:spcBef>
            </a:pPr>
            <a:r>
              <a:rPr lang="sv-SE" sz="2000" dirty="0"/>
              <a:t>Gemensamma prioriteringar och styrning saknades</a:t>
            </a:r>
            <a:endParaRPr lang="sv-SE" sz="2000" dirty="0">
              <a:cs typeface="Arial"/>
            </a:endParaRPr>
          </a:p>
          <a:p>
            <a:pPr>
              <a:spcBef>
                <a:spcPts val="300"/>
              </a:spcBef>
            </a:pPr>
            <a:r>
              <a:rPr lang="sv-SE" sz="2000" dirty="0">
                <a:cs typeface="Arial"/>
              </a:rPr>
              <a:t>Hyrda arbetsplatser/infrastruktur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F5DD261-10A1-48BD-AE1C-F734E86F27E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spcBef>
                <a:spcPts val="300"/>
              </a:spcBef>
            </a:pPr>
            <a:r>
              <a:rPr lang="sv-SE" dirty="0">
                <a:ea typeface="+mn-lt"/>
                <a:cs typeface="+mn-lt"/>
              </a:rPr>
              <a:t>Verksamhetscheferna tar ett tydligare ansvar för verksamhetsutveckling </a:t>
            </a:r>
            <a:r>
              <a:rPr lang="sv-SE" dirty="0" err="1">
                <a:ea typeface="+mn-lt"/>
                <a:cs typeface="+mn-lt"/>
              </a:rPr>
              <a:t>inkl</a:t>
            </a:r>
            <a:r>
              <a:rPr lang="sv-SE" dirty="0">
                <a:ea typeface="+mn-lt"/>
                <a:cs typeface="+mn-lt"/>
              </a:rPr>
              <a:t> IT-innehåll/digitalisering</a:t>
            </a:r>
          </a:p>
          <a:p>
            <a:pPr>
              <a:spcBef>
                <a:spcPts val="300"/>
              </a:spcBef>
            </a:pPr>
            <a:r>
              <a:rPr lang="sv-SE" dirty="0">
                <a:ea typeface="+mn-lt"/>
                <a:cs typeface="+mn-lt"/>
              </a:rPr>
              <a:t>Konsulter till största del ersatta</a:t>
            </a:r>
            <a:endParaRPr lang="sv-SE" dirty="0"/>
          </a:p>
          <a:p>
            <a:pPr>
              <a:spcBef>
                <a:spcPts val="300"/>
              </a:spcBef>
            </a:pPr>
            <a:r>
              <a:rPr lang="sv-SE" dirty="0"/>
              <a:t>Tydlig styrning och prioriteringar</a:t>
            </a:r>
          </a:p>
          <a:p>
            <a:pPr>
              <a:spcBef>
                <a:spcPts val="300"/>
              </a:spcBef>
            </a:pPr>
            <a:r>
              <a:rPr lang="sv-SE" dirty="0"/>
              <a:t>Utveckling förankrat och drivet av verksamheten och tillsammans med IT</a:t>
            </a:r>
          </a:p>
          <a:p>
            <a:pPr>
              <a:spcBef>
                <a:spcPts val="300"/>
              </a:spcBef>
            </a:pPr>
            <a:r>
              <a:rPr lang="sv-SE" dirty="0"/>
              <a:t>Tjänstebaserad, flexibel och skalbar IT</a:t>
            </a:r>
          </a:p>
          <a:p>
            <a:pPr>
              <a:spcBef>
                <a:spcPts val="300"/>
              </a:spcBef>
            </a:pPr>
            <a:r>
              <a:rPr lang="sv-SE" dirty="0"/>
              <a:t>Digitalisering/IT-utveckling genomförs bara med ett tydligt behov, lagkrav eller annan besparingsmöjlighet</a:t>
            </a:r>
          </a:p>
          <a:p>
            <a:pPr>
              <a:spcBef>
                <a:spcPts val="300"/>
              </a:spcBef>
            </a:pPr>
            <a:r>
              <a:rPr lang="sv-SE" dirty="0"/>
              <a:t>Samtidigt se beroenden och förutsättningsskapande</a:t>
            </a:r>
          </a:p>
          <a:p>
            <a:pPr>
              <a:spcBef>
                <a:spcPts val="300"/>
              </a:spcBef>
            </a:pPr>
            <a:r>
              <a:rPr lang="sv-SE" dirty="0">
                <a:cs typeface="Arial"/>
              </a:rPr>
              <a:t>Äger arbetsplatser/infrastruktur</a:t>
            </a:r>
          </a:p>
        </p:txBody>
      </p:sp>
      <p:sp>
        <p:nvSpPr>
          <p:cNvPr id="5" name="Pil: höger 4">
            <a:extLst>
              <a:ext uri="{FF2B5EF4-FFF2-40B4-BE49-F238E27FC236}">
                <a16:creationId xmlns:a16="http://schemas.microsoft.com/office/drawing/2014/main" id="{A0D28FB1-9764-424F-AFB4-00331701B203}"/>
              </a:ext>
            </a:extLst>
          </p:cNvPr>
          <p:cNvSpPr/>
          <p:nvPr/>
        </p:nvSpPr>
        <p:spPr>
          <a:xfrm>
            <a:off x="6023992" y="2276872"/>
            <a:ext cx="288032" cy="2873528"/>
          </a:xfrm>
          <a:prstGeom prst="rightArrow">
            <a:avLst>
              <a:gd name="adj1" fmla="val 50000"/>
              <a:gd name="adj2" fmla="val 10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 err="1"/>
          </a:p>
        </p:txBody>
      </p:sp>
    </p:spTree>
    <p:extLst>
      <p:ext uri="{BB962C8B-B14F-4D97-AF65-F5344CB8AC3E}">
        <p14:creationId xmlns:p14="http://schemas.microsoft.com/office/powerpoint/2010/main" val="2079359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3F01E7B6-8298-468E-A941-D8A49D9DDD38}"/>
              </a:ext>
            </a:extLst>
          </p:cNvPr>
          <p:cNvSpPr txBox="1"/>
          <p:nvPr/>
        </p:nvSpPr>
        <p:spPr>
          <a:xfrm>
            <a:off x="831852" y="1500419"/>
            <a:ext cx="10515600" cy="28527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sv-SE" sz="6000" b="1" kern="1200">
                <a:latin typeface="+mj-lt"/>
                <a:ea typeface="+mj-ea"/>
                <a:cs typeface="+mj-cs"/>
              </a:rPr>
              <a:t>EN GEMENSAM BILD OCH FÖRKLARINGSMODELL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689551A-8454-41B5-AB69-6A8643A13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461047"/>
            <a:ext cx="10515600" cy="128975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79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9FAEA8A-C288-40AD-8327-BBE8FEFD858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 err="1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BBF7E4E-7C8A-4BA4-A69C-0631C810C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8" y="476672"/>
            <a:ext cx="11953328" cy="617160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7903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04707B5-F80E-4F16-95E4-C651E5C76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PROJEKT NYA </a:t>
            </a:r>
            <a:r>
              <a:rPr lang="sv-SE" dirty="0"/>
              <a:t>SOLNA.SE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613DAA1-F3C7-4856-8E8C-B48B2A36F3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4531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B502C495-291A-4363-938F-27B93A2E6E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51" r="978" b="7960"/>
          <a:stretch/>
        </p:blipFill>
        <p:spPr>
          <a:xfrm>
            <a:off x="0" y="992234"/>
            <a:ext cx="12192000" cy="589315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AAD1357-B62F-4BEE-988C-F64F4BFFC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952" y="-18256"/>
            <a:ext cx="10317848" cy="1143000"/>
          </a:xfrm>
        </p:spPr>
        <p:txBody>
          <a:bodyPr/>
          <a:lstStyle/>
          <a:p>
            <a:r>
              <a:rPr lang="sv-SE" dirty="0"/>
              <a:t>Ökad tillgänglighet och service</a:t>
            </a:r>
          </a:p>
        </p:txBody>
      </p:sp>
    </p:spTree>
    <p:extLst>
      <p:ext uri="{BB962C8B-B14F-4D97-AF65-F5344CB8AC3E}">
        <p14:creationId xmlns:p14="http://schemas.microsoft.com/office/powerpoint/2010/main" val="3066047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185CF082-177A-49AB-8975-4B425DD1A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952" y="381600"/>
            <a:ext cx="10317848" cy="1143000"/>
          </a:xfrm>
        </p:spPr>
        <p:txBody>
          <a:bodyPr anchor="ctr">
            <a:normAutofit/>
          </a:bodyPr>
          <a:lstStyle/>
          <a:p>
            <a:r>
              <a:rPr lang="sv-SE" dirty="0"/>
              <a:t>Ny webb med självservice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3D88BC6-6A38-4BA5-AB14-5CFE9E92F7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04" t="5991" r="10834" b="5777"/>
          <a:stretch/>
        </p:blipFill>
        <p:spPr>
          <a:xfrm>
            <a:off x="911424" y="2132856"/>
            <a:ext cx="5256584" cy="3312368"/>
          </a:xfrm>
          <a:prstGeom prst="rect">
            <a:avLst/>
          </a:prstGeom>
          <a:noFill/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2CD2DC3-DB26-4E2F-B1B4-DF82C6D9593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64811" y="1980000"/>
            <a:ext cx="4929716" cy="37540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sv-SE" dirty="0"/>
              <a:t>Behov av ökad tillgänglighet och självservice</a:t>
            </a:r>
            <a:endParaRPr lang="sv-SE"/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sv-SE" dirty="0"/>
              <a:t>Ersätta tidigare webb som tekniskt var end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life</a:t>
            </a:r>
            <a:r>
              <a:rPr lang="sv-SE" dirty="0"/>
              <a:t> och svårnavigerad</a:t>
            </a:r>
            <a:endParaRPr lang="sv-SE"/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sv-SE" dirty="0"/>
              <a:t>Samma plattform som intranätet</a:t>
            </a:r>
            <a:endParaRPr lang="sv-SE"/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sv-SE" dirty="0" err="1"/>
              <a:t>Open</a:t>
            </a:r>
            <a:r>
              <a:rPr lang="sv-SE" dirty="0"/>
              <a:t> source för e-tjänster</a:t>
            </a:r>
            <a:endParaRPr lang="sv-SE"/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sv-SE" dirty="0"/>
              <a:t>Valde bort chatt och chattbot</a:t>
            </a:r>
            <a:endParaRPr lang="sv-SE"/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sv-SE" dirty="0"/>
              <a:t>Stilren, tillgänglig och engagerande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1212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F2E62B2-C817-4348-86FA-50534DE52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952" y="381600"/>
            <a:ext cx="10317848" cy="1143000"/>
          </a:xfrm>
        </p:spPr>
        <p:txBody>
          <a:bodyPr anchor="ctr">
            <a:normAutofit/>
          </a:bodyPr>
          <a:lstStyle/>
          <a:p>
            <a:r>
              <a:rPr lang="sv-SE" dirty="0"/>
              <a:t>Projektet ny solna.se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CF1606C-B3CD-4B71-8280-93B6E2182F7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71033" y="1980000"/>
            <a:ext cx="4929716" cy="3754050"/>
          </a:xfrm>
        </p:spPr>
        <p:txBody>
          <a:bodyPr>
            <a:normAutofit fontScale="92500" lnSpcReduction="10000"/>
          </a:bodyPr>
          <a:lstStyle/>
          <a:p>
            <a:r>
              <a:rPr lang="sv-SE" dirty="0"/>
              <a:t>Intern projektledare tillika webbstrateg</a:t>
            </a:r>
          </a:p>
          <a:p>
            <a:r>
              <a:rPr lang="sv-SE" dirty="0"/>
              <a:t>Konsulthjälp i begränsade delar</a:t>
            </a:r>
          </a:p>
          <a:p>
            <a:r>
              <a:rPr lang="sv-SE" dirty="0"/>
              <a:t>Involvering av medarbetare, medborgare och företagare</a:t>
            </a:r>
          </a:p>
          <a:p>
            <a:r>
              <a:rPr lang="sv-SE" dirty="0"/>
              <a:t>Centraliserad webborganisation utan konsultberoende</a:t>
            </a:r>
          </a:p>
          <a:p>
            <a:r>
              <a:rPr lang="sv-SE" dirty="0"/>
              <a:t>Omvärldsbevakning, drog lärdomar, plockade det ”bästa”, kopiera e-tjänster</a:t>
            </a:r>
          </a:p>
          <a:p>
            <a:r>
              <a:rPr lang="sv-SE" dirty="0"/>
              <a:t>Gick direkt från gamla blanketter till tillgänglighetsanpassade e-tjänster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3C4D340-8692-4394-89FA-7BE85DABD9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7" t="5990" r="8904" b="3859"/>
          <a:stretch/>
        </p:blipFill>
        <p:spPr>
          <a:xfrm>
            <a:off x="6096000" y="2060848"/>
            <a:ext cx="5472608" cy="3384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9774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EE8D60-C87F-40B2-9435-DCC5EB8B4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Kostnader och nyttor</a:t>
            </a: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9C2CF898-7778-49FC-B95F-B45225F6251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64811" y="2132856"/>
            <a:ext cx="4929716" cy="3601194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</a:pPr>
            <a:r>
              <a:rPr lang="sv-SE" sz="2000" dirty="0"/>
              <a:t>Ökad tillgänglighet</a:t>
            </a:r>
          </a:p>
          <a:p>
            <a:pPr>
              <a:spcBef>
                <a:spcPts val="300"/>
              </a:spcBef>
            </a:pPr>
            <a:r>
              <a:rPr lang="sv-SE" sz="2000" dirty="0"/>
              <a:t>Ökad självservice</a:t>
            </a:r>
          </a:p>
          <a:p>
            <a:pPr>
              <a:spcBef>
                <a:spcPts val="300"/>
              </a:spcBef>
            </a:pPr>
            <a:r>
              <a:rPr lang="sv-SE" sz="2000" dirty="0"/>
              <a:t>Mer stilren och engagerande</a:t>
            </a:r>
          </a:p>
          <a:p>
            <a:pPr>
              <a:spcBef>
                <a:spcPts val="300"/>
              </a:spcBef>
            </a:pPr>
            <a:r>
              <a:rPr lang="sv-SE" sz="2000" dirty="0"/>
              <a:t>Modern och flexibel teknisk plattform</a:t>
            </a:r>
          </a:p>
          <a:p>
            <a:pPr>
              <a:spcBef>
                <a:spcPts val="300"/>
              </a:spcBef>
            </a:pPr>
            <a:r>
              <a:rPr lang="sv-SE" sz="2000" dirty="0"/>
              <a:t>Samma plattform för solna.se som för intranätet -&gt; kostnadsbesparing på ca 50 tkr/år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E0FF85BA-6B12-4956-8DD0-6D36B610D9F9}"/>
              </a:ext>
            </a:extLst>
          </p:cNvPr>
          <p:cNvSpPr txBox="1"/>
          <p:nvPr/>
        </p:nvSpPr>
        <p:spPr>
          <a:xfrm>
            <a:off x="755018" y="1696835"/>
            <a:ext cx="54362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Uppskattade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kostnader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i projektdirektivet</a:t>
            </a:r>
          </a:p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Utfall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830.000 kr</a:t>
            </a: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Tillkommer årlig förvaltningskostnad på ca 300 tkr</a:t>
            </a: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(tidigare förvaltningskostnad 250+100 tkr)</a:t>
            </a:r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4C4443A4-B2C7-4A47-AE08-DF6728FD64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689689"/>
              </p:ext>
            </p:extLst>
          </p:nvPr>
        </p:nvGraphicFramePr>
        <p:xfrm>
          <a:off x="808648" y="2319020"/>
          <a:ext cx="4368316" cy="197388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049921">
                  <a:extLst>
                    <a:ext uri="{9D8B030D-6E8A-4147-A177-3AD203B41FA5}">
                      <a16:colId xmlns:a16="http://schemas.microsoft.com/office/drawing/2014/main" val="969857651"/>
                    </a:ext>
                  </a:extLst>
                </a:gridCol>
                <a:gridCol w="1318395">
                  <a:extLst>
                    <a:ext uri="{9D8B030D-6E8A-4147-A177-3AD203B41FA5}">
                      <a16:colId xmlns:a16="http://schemas.microsoft.com/office/drawing/2014/main" val="3829380150"/>
                    </a:ext>
                  </a:extLst>
                </a:gridCol>
              </a:tblGrid>
              <a:tr h="274493">
                <a:tc>
                  <a:txBody>
                    <a:bodyPr/>
                    <a:lstStyle/>
                    <a:p>
                      <a:r>
                        <a:rPr lang="sv-SE" sz="1400" dirty="0"/>
                        <a:t>Tjänst</a:t>
                      </a:r>
                    </a:p>
                  </a:txBody>
                  <a:tcPr marL="68623" marR="68623" marT="34312" marB="34312"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Pris</a:t>
                      </a:r>
                    </a:p>
                  </a:txBody>
                  <a:tcPr marL="68623" marR="68623" marT="34312" marB="34312"/>
                </a:tc>
                <a:extLst>
                  <a:ext uri="{0D108BD9-81ED-4DB2-BD59-A6C34878D82A}">
                    <a16:rowId xmlns:a16="http://schemas.microsoft.com/office/drawing/2014/main" val="3414109774"/>
                  </a:ext>
                </a:extLst>
              </a:tr>
              <a:tr h="278305">
                <a:tc>
                  <a:txBody>
                    <a:bodyPr/>
                    <a:lstStyle/>
                    <a:p>
                      <a:r>
                        <a:rPr lang="sv-SE" sz="1400" dirty="0"/>
                        <a:t>Webbyrå </a:t>
                      </a:r>
                    </a:p>
                  </a:txBody>
                  <a:tcPr marL="68623" marR="68623" marT="34312" marB="34312"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600.000</a:t>
                      </a:r>
                    </a:p>
                  </a:txBody>
                  <a:tcPr marL="68623" marR="68623" marT="34312" marB="34312"/>
                </a:tc>
                <a:extLst>
                  <a:ext uri="{0D108BD9-81ED-4DB2-BD59-A6C34878D82A}">
                    <a16:rowId xmlns:a16="http://schemas.microsoft.com/office/drawing/2014/main" val="1071932197"/>
                  </a:ext>
                </a:extLst>
              </a:tr>
              <a:tr h="278305">
                <a:tc>
                  <a:txBody>
                    <a:bodyPr/>
                    <a:lstStyle/>
                    <a:p>
                      <a:r>
                        <a:rPr lang="sv-SE" sz="1400" dirty="0"/>
                        <a:t>Informationsarkitektur/UX </a:t>
                      </a:r>
                    </a:p>
                  </a:txBody>
                  <a:tcPr marL="68623" marR="68623" marT="34312" marB="34312"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200.000</a:t>
                      </a:r>
                    </a:p>
                  </a:txBody>
                  <a:tcPr marL="68623" marR="68623" marT="34312" marB="34312"/>
                </a:tc>
                <a:extLst>
                  <a:ext uri="{0D108BD9-81ED-4DB2-BD59-A6C34878D82A}">
                    <a16:rowId xmlns:a16="http://schemas.microsoft.com/office/drawing/2014/main" val="3895429555"/>
                  </a:ext>
                </a:extLst>
              </a:tr>
              <a:tr h="278305">
                <a:tc>
                  <a:txBody>
                    <a:bodyPr/>
                    <a:lstStyle/>
                    <a:p>
                      <a:r>
                        <a:rPr lang="sv-SE" sz="1400" dirty="0"/>
                        <a:t>Nya bilder, illustrationer &amp; infografik</a:t>
                      </a:r>
                    </a:p>
                  </a:txBody>
                  <a:tcPr marL="68623" marR="68623" marT="34312" marB="34312"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100.000</a:t>
                      </a:r>
                    </a:p>
                  </a:txBody>
                  <a:tcPr marL="68623" marR="68623" marT="34312" marB="34312"/>
                </a:tc>
                <a:extLst>
                  <a:ext uri="{0D108BD9-81ED-4DB2-BD59-A6C34878D82A}">
                    <a16:rowId xmlns:a16="http://schemas.microsoft.com/office/drawing/2014/main" val="454863510"/>
                  </a:ext>
                </a:extLst>
              </a:tr>
              <a:tr h="278305">
                <a:tc>
                  <a:txBody>
                    <a:bodyPr/>
                    <a:lstStyle/>
                    <a:p>
                      <a:r>
                        <a:rPr lang="sv-SE" sz="1400" dirty="0"/>
                        <a:t>Lättläst och översättningar</a:t>
                      </a:r>
                    </a:p>
                  </a:txBody>
                  <a:tcPr marL="68623" marR="68623" marT="34312" marB="34312"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50.000</a:t>
                      </a:r>
                    </a:p>
                  </a:txBody>
                  <a:tcPr marL="68623" marR="68623" marT="34312" marB="34312"/>
                </a:tc>
                <a:extLst>
                  <a:ext uri="{0D108BD9-81ED-4DB2-BD59-A6C34878D82A}">
                    <a16:rowId xmlns:a16="http://schemas.microsoft.com/office/drawing/2014/main" val="938843482"/>
                  </a:ext>
                </a:extLst>
              </a:tr>
              <a:tr h="278305">
                <a:tc>
                  <a:txBody>
                    <a:bodyPr/>
                    <a:lstStyle/>
                    <a:p>
                      <a:r>
                        <a:rPr lang="sv-SE" sz="1400" dirty="0"/>
                        <a:t>Tillgänglighetsanalys</a:t>
                      </a:r>
                    </a:p>
                  </a:txBody>
                  <a:tcPr marL="68623" marR="68623" marT="34312" marB="34312"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50.000</a:t>
                      </a:r>
                    </a:p>
                  </a:txBody>
                  <a:tcPr marL="68623" marR="68623" marT="34312" marB="34312"/>
                </a:tc>
                <a:extLst>
                  <a:ext uri="{0D108BD9-81ED-4DB2-BD59-A6C34878D82A}">
                    <a16:rowId xmlns:a16="http://schemas.microsoft.com/office/drawing/2014/main" val="4037377864"/>
                  </a:ext>
                </a:extLst>
              </a:tr>
              <a:tr h="278305">
                <a:tc>
                  <a:txBody>
                    <a:bodyPr/>
                    <a:lstStyle/>
                    <a:p>
                      <a:r>
                        <a:rPr lang="sv-SE" sz="1400" b="1" dirty="0"/>
                        <a:t>Totalt</a:t>
                      </a:r>
                    </a:p>
                  </a:txBody>
                  <a:tcPr marL="68623" marR="68623" marT="34312" marB="34312"/>
                </a:tc>
                <a:tc>
                  <a:txBody>
                    <a:bodyPr/>
                    <a:lstStyle/>
                    <a:p>
                      <a:r>
                        <a:rPr lang="sv-SE" sz="1400" b="1" dirty="0"/>
                        <a:t>1.000.000</a:t>
                      </a:r>
                    </a:p>
                  </a:txBody>
                  <a:tcPr marL="68623" marR="68623" marT="34312" marB="34312"/>
                </a:tc>
                <a:extLst>
                  <a:ext uri="{0D108BD9-81ED-4DB2-BD59-A6C34878D82A}">
                    <a16:rowId xmlns:a16="http://schemas.microsoft.com/office/drawing/2014/main" val="685974597"/>
                  </a:ext>
                </a:extLst>
              </a:tr>
            </a:tbl>
          </a:graphicData>
        </a:graphic>
      </p:graphicFrame>
      <p:sp>
        <p:nvSpPr>
          <p:cNvPr id="11" name="textruta 10">
            <a:extLst>
              <a:ext uri="{FF2B5EF4-FFF2-40B4-BE49-F238E27FC236}">
                <a16:creationId xmlns:a16="http://schemas.microsoft.com/office/drawing/2014/main" id="{5EE22C59-1B76-4A90-9C5F-219EAA341E62}"/>
              </a:ext>
            </a:extLst>
          </p:cNvPr>
          <p:cNvSpPr txBox="1"/>
          <p:nvPr/>
        </p:nvSpPr>
        <p:spPr>
          <a:xfrm>
            <a:off x="6462326" y="1696835"/>
            <a:ext cx="1001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Nyttor</a:t>
            </a:r>
          </a:p>
        </p:txBody>
      </p:sp>
    </p:spTree>
    <p:extLst>
      <p:ext uri="{BB962C8B-B14F-4D97-AF65-F5344CB8AC3E}">
        <p14:creationId xmlns:p14="http://schemas.microsoft.com/office/powerpoint/2010/main" val="2749424447"/>
      </p:ext>
    </p:extLst>
  </p:cSld>
  <p:clrMapOvr>
    <a:masterClrMapping/>
  </p:clrMapOvr>
</p:sld>
</file>

<file path=ppt/theme/theme1.xml><?xml version="1.0" encoding="utf-8"?>
<a:theme xmlns:a="http://schemas.openxmlformats.org/drawingml/2006/main" name="Solna Stad_Orange">
  <a:themeElements>
    <a:clrScheme name="Solna_Sta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549F"/>
      </a:accent1>
      <a:accent2>
        <a:srgbClr val="FCD900"/>
      </a:accent2>
      <a:accent3>
        <a:srgbClr val="512B1B"/>
      </a:accent3>
      <a:accent4>
        <a:srgbClr val="E98300"/>
      </a:accent4>
      <a:accent5>
        <a:srgbClr val="B6BF00"/>
      </a:accent5>
      <a:accent6>
        <a:srgbClr val="981E32"/>
      </a:accent6>
      <a:hlink>
        <a:srgbClr val="0000FF"/>
      </a:hlink>
      <a:folHlink>
        <a:srgbClr val="800080"/>
      </a:folHlink>
    </a:clrScheme>
    <a:fontScheme name="Solna_Sta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225E8794-7E36-D241-AA2D-91C3E03DA8F4}" vid="{C1E08EA4-96E4-D149-A0EC-13D1FA487374}"/>
    </a:ext>
  </a:extLst>
</a:theme>
</file>

<file path=ppt/theme/theme2.xml><?xml version="1.0" encoding="utf-8"?>
<a:theme xmlns:a="http://schemas.openxmlformats.org/drawingml/2006/main" name="1_Solna Stad_Orange">
  <a:themeElements>
    <a:clrScheme name="Solna farger">
      <a:dk1>
        <a:srgbClr val="000000"/>
      </a:dk1>
      <a:lt1>
        <a:srgbClr val="FFFFFF"/>
      </a:lt1>
      <a:dk2>
        <a:srgbClr val="534B45"/>
      </a:dk2>
      <a:lt2>
        <a:srgbClr val="D6CFC8"/>
      </a:lt2>
      <a:accent1>
        <a:srgbClr val="8ACEEF"/>
      </a:accent1>
      <a:accent2>
        <a:srgbClr val="0083AE"/>
      </a:accent2>
      <a:accent3>
        <a:srgbClr val="99CFAE"/>
      </a:accent3>
      <a:accent4>
        <a:srgbClr val="007862"/>
      </a:accent4>
      <a:accent5>
        <a:srgbClr val="F46591"/>
      </a:accent5>
      <a:accent6>
        <a:srgbClr val="855771"/>
      </a:accent6>
      <a:hlink>
        <a:srgbClr val="0083AE"/>
      </a:hlink>
      <a:folHlink>
        <a:srgbClr val="F46591"/>
      </a:folHlink>
    </a:clrScheme>
    <a:fontScheme name="Solna_Sta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olna stad" id="{9A17A4C7-436E-894D-A34C-518DE70F21CE}" vid="{D7481E32-D374-634D-861D-2E4423D6B082}"/>
    </a:ext>
  </a:extLst>
</a:theme>
</file>

<file path=ppt/theme/theme3.xml><?xml version="1.0" encoding="utf-8"?>
<a:theme xmlns:a="http://schemas.openxmlformats.org/drawingml/2006/main" name="Office-tema">
  <a:themeElements>
    <a:clrScheme name="Solna_Sta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549F"/>
      </a:accent1>
      <a:accent2>
        <a:srgbClr val="FCD900"/>
      </a:accent2>
      <a:accent3>
        <a:srgbClr val="512B1B"/>
      </a:accent3>
      <a:accent4>
        <a:srgbClr val="E98300"/>
      </a:accent4>
      <a:accent5>
        <a:srgbClr val="B6BF00"/>
      </a:accent5>
      <a:accent6>
        <a:srgbClr val="981E32"/>
      </a:accent6>
      <a:hlink>
        <a:srgbClr val="0000FF"/>
      </a:hlink>
      <a:folHlink>
        <a:srgbClr val="800080"/>
      </a:folHlink>
    </a:clrScheme>
    <a:fontScheme name="Solna_Sta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Solna_Sta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549F"/>
      </a:accent1>
      <a:accent2>
        <a:srgbClr val="FCD900"/>
      </a:accent2>
      <a:accent3>
        <a:srgbClr val="512B1B"/>
      </a:accent3>
      <a:accent4>
        <a:srgbClr val="E98300"/>
      </a:accent4>
      <a:accent5>
        <a:srgbClr val="B6BF00"/>
      </a:accent5>
      <a:accent6>
        <a:srgbClr val="981E32"/>
      </a:accent6>
      <a:hlink>
        <a:srgbClr val="0000FF"/>
      </a:hlink>
      <a:folHlink>
        <a:srgbClr val="800080"/>
      </a:folHlink>
    </a:clrScheme>
    <a:fontScheme name="Solna_Sta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11ADDEAEAF5834D9D83F0ABAA037619" ma:contentTypeVersion="11" ma:contentTypeDescription="Skapa ett nytt dokument." ma:contentTypeScope="" ma:versionID="270953a449a0571c7c1be7d60dc1ec7e">
  <xsd:schema xmlns:xsd="http://www.w3.org/2001/XMLSchema" xmlns:xs="http://www.w3.org/2001/XMLSchema" xmlns:p="http://schemas.microsoft.com/office/2006/metadata/properties" xmlns:ns2="9fd5cc5a-f9ba-404b-b3a4-cd259a1dc088" xmlns:ns3="83d2fd88-328a-4e65-881f-3a0ed3e529c5" targetNamespace="http://schemas.microsoft.com/office/2006/metadata/properties" ma:root="true" ma:fieldsID="dcab234509740b93cd36e1a74076d9f8" ns2:_="" ns3:_="">
    <xsd:import namespace="9fd5cc5a-f9ba-404b-b3a4-cd259a1dc088"/>
    <xsd:import namespace="83d2fd88-328a-4e65-881f-3a0ed3e529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d5cc5a-f9ba-404b-b3a4-cd259a1dc0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d2fd88-328a-4e65-881f-3a0ed3e529c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2822BD2-517E-4F5A-A3D2-D27AC627CA8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C0B8E6-EBBC-44C9-8887-8DBAA07FACF2}">
  <ds:schemaRefs>
    <ds:schemaRef ds:uri="http://purl.org/dc/terms/"/>
    <ds:schemaRef ds:uri="1f29fc55-a7b9-4383-a131-3b4b0b3ea89f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cfc653c7-5847-4e38-ad19-9f5b0c901b1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08AA4F6-A682-48B5-B64F-E0E97CCD59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fd5cc5a-f9ba-404b-b3a4-cd259a1dc088"/>
    <ds:schemaRef ds:uri="83d2fd88-328a-4e65-881f-3a0ed3e529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278</Words>
  <Application>Microsoft Office PowerPoint</Application>
  <PresentationFormat>Widescreen</PresentationFormat>
  <Paragraphs>80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Solna Stad_Orange</vt:lpstr>
      <vt:lpstr>1_Solna Stad_Orange</vt:lpstr>
      <vt:lpstr>Digitalisering som en del av verksamhetsutveckling i Solna stad  2020-11-18, Christer Lindberg, Ekonomichef, Helen Holst, CIO, Solna stad</vt:lpstr>
      <vt:lpstr>Från IT-projekt till digitalisering som en del av verksamhetsutveckling</vt:lpstr>
      <vt:lpstr>PowerPoint Presentation</vt:lpstr>
      <vt:lpstr>PowerPoint Presentation</vt:lpstr>
      <vt:lpstr>PROJEKT NYA SOLNA.SE</vt:lpstr>
      <vt:lpstr>Ökad tillgänglighet och service</vt:lpstr>
      <vt:lpstr>Ny webb med självservice</vt:lpstr>
      <vt:lpstr>Projektet ny solna.se</vt:lpstr>
      <vt:lpstr>Kostnader och nyttor</vt:lpstr>
      <vt:lpstr>Prioritera</vt:lpstr>
      <vt:lpstr>Tack!  Frågor/Funderingar?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Digitalisering som en del av verksamhetsutveckling i Solna stad  2020-11-18, Christer Lindberg, Ekonomidirektör, Helen Holst, CIO, Solna stad</dc:title>
  <dc:creator>Helen Holst</dc:creator>
  <cp:lastModifiedBy>Helen Holst</cp:lastModifiedBy>
  <cp:revision>101</cp:revision>
  <dcterms:created xsi:type="dcterms:W3CDTF">2020-11-15T10:32:47Z</dcterms:created>
  <dcterms:modified xsi:type="dcterms:W3CDTF">2022-05-18T09:47:45Z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0x010100B11ADDEAEAF5834D9D83F0ABAA037619</vt:lpwstr>
  </property>
</Properties>
</file>