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7" r:id="rId2"/>
    <p:sldId id="287" r:id="rId3"/>
    <p:sldId id="288" r:id="rId4"/>
    <p:sldId id="290" r:id="rId5"/>
    <p:sldId id="291" r:id="rId6"/>
    <p:sldId id="292" r:id="rId7"/>
    <p:sldId id="293" r:id="rId8"/>
    <p:sldId id="296" r:id="rId9"/>
    <p:sldId id="299" r:id="rId10"/>
    <p:sldId id="297" r:id="rId11"/>
    <p:sldId id="295" r:id="rId12"/>
    <p:sldId id="298" r:id="rId13"/>
    <p:sldId id="261" r:id="rId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67DDA-BD40-47ED-A9E7-49AA3BBF39E9}" type="datetimeFigureOut">
              <a:rPr lang="sv-SE" smtClean="0"/>
              <a:t>2023-02-28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DBF0C-5C0B-46E4-897D-26ED11CC31E3}" type="slidenum">
              <a:rPr lang="sv-SE" smtClean="0"/>
              <a:t>‹#›</a:t>
            </a:fld>
            <a:endParaRPr lang="sv-SE"/>
          </a:p>
        </p:txBody>
      </p:sp>
    </p:spTree>
    <p:extLst>
      <p:ext uri="{BB962C8B-B14F-4D97-AF65-F5344CB8AC3E}">
        <p14:creationId xmlns:p14="http://schemas.microsoft.com/office/powerpoint/2010/main" val="382018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7168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6867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845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707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505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428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396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6229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427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75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84869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de1be1136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Google Shape;129;g3de1be113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0" name="Google Shape;130;g3de1be113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7769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och innehåll" type="obj">
  <p:cSld name="Rubrik och innehåll">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body" idx="1"/>
          </p:nvPr>
        </p:nvSpPr>
        <p:spPr>
          <a:xfrm>
            <a:off x="609600" y="1600202"/>
            <a:ext cx="10972800" cy="3989039"/>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b="0" i="0" u="none" strike="noStrike" cap="none">
                <a:solidFill>
                  <a:schemeClr val="dk1"/>
                </a:solidFill>
                <a:latin typeface="Arial"/>
                <a:ea typeface="Arial"/>
                <a:cs typeface="Arial"/>
                <a:sym typeface="Arial"/>
              </a:defRPr>
            </a:lvl1pPr>
            <a:lvl2pPr marL="0" marR="0" lvl="1" indent="0" algn="r" rtl="0">
              <a:spcBef>
                <a:spcPts val="0"/>
              </a:spcBef>
              <a:buNone/>
              <a:defRPr sz="1000" b="0" i="0" u="none" strike="noStrike" cap="none">
                <a:solidFill>
                  <a:schemeClr val="dk1"/>
                </a:solidFill>
                <a:latin typeface="Arial"/>
                <a:ea typeface="Arial"/>
                <a:cs typeface="Arial"/>
                <a:sym typeface="Arial"/>
              </a:defRPr>
            </a:lvl2pPr>
            <a:lvl3pPr marL="0" marR="0" lvl="2" indent="0" algn="r" rtl="0">
              <a:spcBef>
                <a:spcPts val="0"/>
              </a:spcBef>
              <a:buNone/>
              <a:defRPr sz="1000" b="0" i="0" u="none" strike="noStrike" cap="none">
                <a:solidFill>
                  <a:schemeClr val="dk1"/>
                </a:solidFill>
                <a:latin typeface="Arial"/>
                <a:ea typeface="Arial"/>
                <a:cs typeface="Arial"/>
                <a:sym typeface="Arial"/>
              </a:defRPr>
            </a:lvl3pPr>
            <a:lvl4pPr marL="0" marR="0" lvl="3" indent="0" algn="r" rtl="0">
              <a:spcBef>
                <a:spcPts val="0"/>
              </a:spcBef>
              <a:buNone/>
              <a:defRPr sz="1000" b="0" i="0" u="none" strike="noStrike" cap="none">
                <a:solidFill>
                  <a:schemeClr val="dk1"/>
                </a:solidFill>
                <a:latin typeface="Arial"/>
                <a:ea typeface="Arial"/>
                <a:cs typeface="Arial"/>
                <a:sym typeface="Arial"/>
              </a:defRPr>
            </a:lvl4pPr>
            <a:lvl5pPr marL="0" marR="0" lvl="4" indent="0" algn="r" rtl="0">
              <a:spcBef>
                <a:spcPts val="0"/>
              </a:spcBef>
              <a:buNone/>
              <a:defRPr sz="1000" b="0" i="0" u="none" strike="noStrike" cap="none">
                <a:solidFill>
                  <a:schemeClr val="dk1"/>
                </a:solidFill>
                <a:latin typeface="Arial"/>
                <a:ea typeface="Arial"/>
                <a:cs typeface="Arial"/>
                <a:sym typeface="Arial"/>
              </a:defRPr>
            </a:lvl5pPr>
            <a:lvl6pPr marL="0" marR="0" lvl="5" indent="0" algn="r" rtl="0">
              <a:spcBef>
                <a:spcPts val="0"/>
              </a:spcBef>
              <a:buNone/>
              <a:defRPr sz="1000" b="0" i="0" u="none" strike="noStrike" cap="none">
                <a:solidFill>
                  <a:schemeClr val="dk1"/>
                </a:solidFill>
                <a:latin typeface="Arial"/>
                <a:ea typeface="Arial"/>
                <a:cs typeface="Arial"/>
                <a:sym typeface="Arial"/>
              </a:defRPr>
            </a:lvl6pPr>
            <a:lvl7pPr marL="0" marR="0" lvl="6" indent="0" algn="r" rtl="0">
              <a:spcBef>
                <a:spcPts val="0"/>
              </a:spcBef>
              <a:buNone/>
              <a:defRPr sz="1000" b="0" i="0" u="none" strike="noStrike" cap="none">
                <a:solidFill>
                  <a:schemeClr val="dk1"/>
                </a:solidFill>
                <a:latin typeface="Arial"/>
                <a:ea typeface="Arial"/>
                <a:cs typeface="Arial"/>
                <a:sym typeface="Arial"/>
              </a:defRPr>
            </a:lvl7pPr>
            <a:lvl8pPr marL="0" marR="0" lvl="7" indent="0" algn="r" rtl="0">
              <a:spcBef>
                <a:spcPts val="0"/>
              </a:spcBef>
              <a:buNone/>
              <a:defRPr sz="1000" b="0" i="0" u="none" strike="noStrike" cap="none">
                <a:solidFill>
                  <a:schemeClr val="dk1"/>
                </a:solidFill>
                <a:latin typeface="Arial"/>
                <a:ea typeface="Arial"/>
                <a:cs typeface="Arial"/>
                <a:sym typeface="Arial"/>
              </a:defRPr>
            </a:lvl8pPr>
            <a:lvl9pPr marL="0" marR="0" lvl="8" indent="0" algn="r" rtl="0">
              <a:spcBef>
                <a:spcPts val="0"/>
              </a:spcBef>
              <a:buNone/>
              <a:defRPr sz="1000" b="0" i="0" u="none" strike="noStrike" cap="none">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pic>
        <p:nvPicPr>
          <p:cNvPr id="7" name="Bildobjekt 6">
            <a:extLst>
              <a:ext uri="{FF2B5EF4-FFF2-40B4-BE49-F238E27FC236}">
                <a16:creationId xmlns:a16="http://schemas.microsoft.com/office/drawing/2014/main" id="{7E0B3F93-0998-4DA8-8D56-58839A565F7C}"/>
              </a:ext>
            </a:extLst>
          </p:cNvPr>
          <p:cNvPicPr>
            <a:picLocks noChangeAspect="1"/>
          </p:cNvPicPr>
          <p:nvPr userDrawn="1"/>
        </p:nvPicPr>
        <p:blipFill rotWithShape="1">
          <a:blip r:embed="rId2">
            <a:alphaModFix amt="35000"/>
          </a:blip>
          <a:srcRect l="7944" r="3271"/>
          <a:stretch/>
        </p:blipFill>
        <p:spPr>
          <a:xfrm>
            <a:off x="0" y="0"/>
            <a:ext cx="12192000" cy="6858000"/>
          </a:xfrm>
          <a:prstGeom prst="rect">
            <a:avLst/>
          </a:prstGeom>
        </p:spPr>
      </p:pic>
    </p:spTree>
    <p:extLst>
      <p:ext uri="{BB962C8B-B14F-4D97-AF65-F5344CB8AC3E}">
        <p14:creationId xmlns:p14="http://schemas.microsoft.com/office/powerpoint/2010/main" val="315670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och lodrät text" type="vertTx">
  <p:cSld name="Rubrik och lodrät tex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1"/>
          <p:cNvSpPr txBox="1">
            <a:spLocks noGrp="1"/>
          </p:cNvSpPr>
          <p:nvPr>
            <p:ph type="body" idx="1"/>
          </p:nvPr>
        </p:nvSpPr>
        <p:spPr>
          <a:xfrm rot="5400000">
            <a:off x="3993468" y="-1783667"/>
            <a:ext cx="4205064" cy="10972800"/>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3" name="Google Shape;83;p11"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
        <p:nvSpPr>
          <p:cNvPr id="84" name="Google Shape;84;p11"/>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1"/>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1"/>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spTree>
    <p:extLst>
      <p:ext uri="{BB962C8B-B14F-4D97-AF65-F5344CB8AC3E}">
        <p14:creationId xmlns:p14="http://schemas.microsoft.com/office/powerpoint/2010/main" val="57945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Lodrät rubrik och text">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rot="5400000">
            <a:off x="7553501" y="1560339"/>
            <a:ext cx="5314601" cy="2743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2"/>
          <p:cNvSpPr txBox="1">
            <a:spLocks noGrp="1"/>
          </p:cNvSpPr>
          <p:nvPr>
            <p:ph type="body" idx="1"/>
          </p:nvPr>
        </p:nvSpPr>
        <p:spPr>
          <a:xfrm rot="5400000">
            <a:off x="1965499" y="-1081260"/>
            <a:ext cx="5314602" cy="8026400"/>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0" name="Google Shape;90;p12"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
        <p:nvSpPr>
          <p:cNvPr id="91" name="Google Shape;91;p12"/>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2"/>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12"/>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spTree>
    <p:extLst>
      <p:ext uri="{BB962C8B-B14F-4D97-AF65-F5344CB8AC3E}">
        <p14:creationId xmlns:p14="http://schemas.microsoft.com/office/powerpoint/2010/main" val="643743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bild">
  <p:cSld name="Rubrikbild">
    <p:spTree>
      <p:nvGrpSpPr>
        <p:cNvPr id="1" name="Shape 21"/>
        <p:cNvGrpSpPr/>
        <p:nvPr/>
      </p:nvGrpSpPr>
      <p:grpSpPr>
        <a:xfrm>
          <a:off x="0" y="0"/>
          <a:ext cx="0" cy="0"/>
          <a:chOff x="0" y="0"/>
          <a:chExt cx="0" cy="0"/>
        </a:xfrm>
      </p:grpSpPr>
      <p:sp>
        <p:nvSpPr>
          <p:cNvPr id="22" name="Google Shape;22;p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R="0" lvl="2"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23" name="Google Shape;23;p3" descr="StockholmsStad_logot#21B0A5.png"/>
          <p:cNvPicPr preferRelativeResize="0"/>
          <p:nvPr/>
        </p:nvPicPr>
        <p:blipFill rotWithShape="1">
          <a:blip r:embed="rId2">
            <a:alphaModFix/>
          </a:blip>
          <a:srcRect/>
          <a:stretch/>
        </p:blipFill>
        <p:spPr>
          <a:xfrm>
            <a:off x="9127826" y="576104"/>
            <a:ext cx="2151892" cy="548641"/>
          </a:xfrm>
          <a:prstGeom prst="rect">
            <a:avLst/>
          </a:prstGeom>
          <a:noFill/>
          <a:ln>
            <a:noFill/>
          </a:ln>
        </p:spPr>
      </p:pic>
      <p:sp>
        <p:nvSpPr>
          <p:cNvPr id="24" name="Google Shape;24;p3"/>
          <p:cNvSpPr txBox="1">
            <a:spLocks noGrp="1"/>
          </p:cNvSpPr>
          <p:nvPr>
            <p:ph type="title"/>
          </p:nvPr>
        </p:nvSpPr>
        <p:spPr>
          <a:xfrm>
            <a:off x="624417" y="2276872"/>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pic>
        <p:nvPicPr>
          <p:cNvPr id="8" name="Bildobjekt 7">
            <a:extLst>
              <a:ext uri="{FF2B5EF4-FFF2-40B4-BE49-F238E27FC236}">
                <a16:creationId xmlns:a16="http://schemas.microsoft.com/office/drawing/2014/main" id="{C4E22BD2-AC7D-481E-B0D3-3FAA03E7EAF1}"/>
              </a:ext>
            </a:extLst>
          </p:cNvPr>
          <p:cNvPicPr>
            <a:picLocks noChangeAspect="1"/>
          </p:cNvPicPr>
          <p:nvPr userDrawn="1"/>
        </p:nvPicPr>
        <p:blipFill rotWithShape="1">
          <a:blip r:embed="rId3">
            <a:alphaModFix amt="35000"/>
          </a:blip>
          <a:srcRect l="7944" r="3271"/>
          <a:stretch/>
        </p:blipFill>
        <p:spPr>
          <a:xfrm>
            <a:off x="0" y="0"/>
            <a:ext cx="12192000" cy="6858000"/>
          </a:xfrm>
          <a:prstGeom prst="rect">
            <a:avLst/>
          </a:prstGeom>
        </p:spPr>
      </p:pic>
    </p:spTree>
    <p:extLst>
      <p:ext uri="{BB962C8B-B14F-4D97-AF65-F5344CB8AC3E}">
        <p14:creationId xmlns:p14="http://schemas.microsoft.com/office/powerpoint/2010/main" val="20034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vsnittsrubrik" type="secHead">
  <p:cSld name="Avsnittsrubrik">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24417" y="4365105"/>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4"/>
          <p:cNvSpPr txBox="1">
            <a:spLocks noGrp="1"/>
          </p:cNvSpPr>
          <p:nvPr>
            <p:ph type="body" idx="1"/>
          </p:nvPr>
        </p:nvSpPr>
        <p:spPr>
          <a:xfrm>
            <a:off x="624417" y="2780929"/>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pic>
        <p:nvPicPr>
          <p:cNvPr id="31" name="Google Shape;31;p4"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
        <p:nvSpPr>
          <p:cNvPr id="32" name="Google Shape;32;p4"/>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4"/>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Google Shape;34;p4"/>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spTree>
    <p:extLst>
      <p:ext uri="{BB962C8B-B14F-4D97-AF65-F5344CB8AC3E}">
        <p14:creationId xmlns:p14="http://schemas.microsoft.com/office/powerpoint/2010/main" val="2456775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vå innehållsdelar" type="twoObj">
  <p:cSld name="Två innehållsdelar">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5"/>
          <p:cNvSpPr txBox="1">
            <a:spLocks noGrp="1"/>
          </p:cNvSpPr>
          <p:nvPr>
            <p:ph type="body" idx="1"/>
          </p:nvPr>
        </p:nvSpPr>
        <p:spPr>
          <a:xfrm>
            <a:off x="609600" y="1600202"/>
            <a:ext cx="5384800" cy="3989039"/>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Google Shape;38;p5"/>
          <p:cNvSpPr txBox="1">
            <a:spLocks noGrp="1"/>
          </p:cNvSpPr>
          <p:nvPr>
            <p:ph type="body" idx="2"/>
          </p:nvPr>
        </p:nvSpPr>
        <p:spPr>
          <a:xfrm>
            <a:off x="6197600" y="1600201"/>
            <a:ext cx="5384800" cy="3989040"/>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9" name="Google Shape;39;p5"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
        <p:nvSpPr>
          <p:cNvPr id="40" name="Google Shape;40;p5"/>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 name="Google Shape;41;p5"/>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5"/>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spTree>
    <p:extLst>
      <p:ext uri="{BB962C8B-B14F-4D97-AF65-F5344CB8AC3E}">
        <p14:creationId xmlns:p14="http://schemas.microsoft.com/office/powerpoint/2010/main" val="3461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Jämförelse" type="twoTxTwoObj">
  <p:cSld name="Jämförelse">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body" idx="2"/>
          </p:nvPr>
        </p:nvSpPr>
        <p:spPr>
          <a:xfrm>
            <a:off x="609600" y="2174876"/>
            <a:ext cx="5386917" cy="3414365"/>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8" name="Google Shape;48;p6"/>
          <p:cNvSpPr txBox="1">
            <a:spLocks noGrp="1"/>
          </p:cNvSpPr>
          <p:nvPr>
            <p:ph type="body" idx="4"/>
          </p:nvPr>
        </p:nvSpPr>
        <p:spPr>
          <a:xfrm>
            <a:off x="6193368" y="2174876"/>
            <a:ext cx="5389033" cy="3414365"/>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9" name="Google Shape;49;p6"/>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Google Shape;50;p6"/>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6"/>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pic>
        <p:nvPicPr>
          <p:cNvPr id="52" name="Google Shape;52;p6"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Tree>
    <p:extLst>
      <p:ext uri="{BB962C8B-B14F-4D97-AF65-F5344CB8AC3E}">
        <p14:creationId xmlns:p14="http://schemas.microsoft.com/office/powerpoint/2010/main" val="127961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ast rubrik" type="titleOnly">
  <p:cSld name="Endast rubrik">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5" name="Google Shape;55;p7"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
        <p:nvSpPr>
          <p:cNvPr id="56" name="Google Shape;56;p7"/>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7"/>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Google Shape;58;p7"/>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spTree>
    <p:extLst>
      <p:ext uri="{BB962C8B-B14F-4D97-AF65-F5344CB8AC3E}">
        <p14:creationId xmlns:p14="http://schemas.microsoft.com/office/powerpoint/2010/main" val="45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m" type="blank">
  <p:cSld name="Tom">
    <p:spTree>
      <p:nvGrpSpPr>
        <p:cNvPr id="1" name="Shape 59"/>
        <p:cNvGrpSpPr/>
        <p:nvPr/>
      </p:nvGrpSpPr>
      <p:grpSpPr>
        <a:xfrm>
          <a:off x="0" y="0"/>
          <a:ext cx="0" cy="0"/>
          <a:chOff x="0" y="0"/>
          <a:chExt cx="0" cy="0"/>
        </a:xfrm>
      </p:grpSpPr>
      <p:pic>
        <p:nvPicPr>
          <p:cNvPr id="60" name="Google Shape;60;p8"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
        <p:nvSpPr>
          <p:cNvPr id="61" name="Google Shape;61;p8"/>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8"/>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Google Shape;63;p8"/>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pic>
        <p:nvPicPr>
          <p:cNvPr id="6" name="Bildobjekt 5">
            <a:extLst>
              <a:ext uri="{FF2B5EF4-FFF2-40B4-BE49-F238E27FC236}">
                <a16:creationId xmlns:a16="http://schemas.microsoft.com/office/drawing/2014/main" id="{F6ACC16E-1ACD-46F8-99C2-7A0223F0B22E}"/>
              </a:ext>
            </a:extLst>
          </p:cNvPr>
          <p:cNvPicPr>
            <a:picLocks noChangeAspect="1"/>
          </p:cNvPicPr>
          <p:nvPr userDrawn="1"/>
        </p:nvPicPr>
        <p:blipFill rotWithShape="1">
          <a:blip r:embed="rId3">
            <a:alphaModFix amt="35000"/>
          </a:blip>
          <a:srcRect l="7944" r="3271"/>
          <a:stretch/>
        </p:blipFill>
        <p:spPr>
          <a:xfrm>
            <a:off x="0" y="0"/>
            <a:ext cx="12192000" cy="6858000"/>
          </a:xfrm>
          <a:prstGeom prst="rect">
            <a:avLst/>
          </a:prstGeom>
        </p:spPr>
      </p:pic>
    </p:spTree>
    <p:extLst>
      <p:ext uri="{BB962C8B-B14F-4D97-AF65-F5344CB8AC3E}">
        <p14:creationId xmlns:p14="http://schemas.microsoft.com/office/powerpoint/2010/main" val="361525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ehåll med bildtext" type="objTx">
  <p:cSld name="Innehåll med bildtext">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9"/>
          <p:cNvSpPr txBox="1">
            <a:spLocks noGrp="1"/>
          </p:cNvSpPr>
          <p:nvPr>
            <p:ph type="body" idx="1"/>
          </p:nvPr>
        </p:nvSpPr>
        <p:spPr>
          <a:xfrm>
            <a:off x="4766733" y="273051"/>
            <a:ext cx="6815667" cy="4596110"/>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 name="Google Shape;67;p9"/>
          <p:cNvSpPr txBox="1">
            <a:spLocks noGrp="1"/>
          </p:cNvSpPr>
          <p:nvPr>
            <p:ph type="body" idx="2"/>
          </p:nvPr>
        </p:nvSpPr>
        <p:spPr>
          <a:xfrm>
            <a:off x="609601" y="1435101"/>
            <a:ext cx="4011084" cy="343406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pic>
        <p:nvPicPr>
          <p:cNvPr id="68" name="Google Shape;68;p9"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
        <p:nvSpPr>
          <p:cNvPr id="69" name="Google Shape;69;p9"/>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Google Shape;70;p9"/>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Google Shape;71;p9"/>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pic>
        <p:nvPicPr>
          <p:cNvPr id="9" name="Bildobjekt 8">
            <a:extLst>
              <a:ext uri="{FF2B5EF4-FFF2-40B4-BE49-F238E27FC236}">
                <a16:creationId xmlns:a16="http://schemas.microsoft.com/office/drawing/2014/main" id="{89DC98D1-D683-435C-B26B-AEA0E77AB33C}"/>
              </a:ext>
            </a:extLst>
          </p:cNvPr>
          <p:cNvPicPr>
            <a:picLocks noChangeAspect="1"/>
          </p:cNvPicPr>
          <p:nvPr userDrawn="1"/>
        </p:nvPicPr>
        <p:blipFill rotWithShape="1">
          <a:blip r:embed="rId3">
            <a:alphaModFix amt="35000"/>
          </a:blip>
          <a:srcRect l="7944" r="3271"/>
          <a:stretch/>
        </p:blipFill>
        <p:spPr>
          <a:xfrm>
            <a:off x="0" y="0"/>
            <a:ext cx="12192000" cy="6858000"/>
          </a:xfrm>
          <a:prstGeom prst="rect">
            <a:avLst/>
          </a:prstGeom>
        </p:spPr>
      </p:pic>
    </p:spTree>
    <p:extLst>
      <p:ext uri="{BB962C8B-B14F-4D97-AF65-F5344CB8AC3E}">
        <p14:creationId xmlns:p14="http://schemas.microsoft.com/office/powerpoint/2010/main" val="344399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ed bildtext" type="picTx">
  <p:cSld name="Bild med bild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5" name="Google Shape;75;p10"/>
          <p:cNvSpPr txBox="1">
            <a:spLocks noGrp="1"/>
          </p:cNvSpPr>
          <p:nvPr>
            <p:ph type="body" idx="1"/>
          </p:nvPr>
        </p:nvSpPr>
        <p:spPr>
          <a:xfrm>
            <a:off x="2389717" y="5367338"/>
            <a:ext cx="7315200" cy="509934"/>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pic>
        <p:nvPicPr>
          <p:cNvPr id="76" name="Google Shape;76;p10" descr="StockholmsStad_logot#21B0A5.png"/>
          <p:cNvPicPr preferRelativeResize="0"/>
          <p:nvPr/>
        </p:nvPicPr>
        <p:blipFill rotWithShape="1">
          <a:blip r:embed="rId2">
            <a:alphaModFix/>
          </a:blip>
          <a:srcRect/>
          <a:stretch/>
        </p:blipFill>
        <p:spPr>
          <a:xfrm>
            <a:off x="623392" y="6093296"/>
            <a:ext cx="1920000" cy="489518"/>
          </a:xfrm>
          <a:prstGeom prst="rect">
            <a:avLst/>
          </a:prstGeom>
          <a:noFill/>
          <a:ln>
            <a:noFill/>
          </a:ln>
        </p:spPr>
      </p:pic>
      <p:sp>
        <p:nvSpPr>
          <p:cNvPr id="77" name="Google Shape;77;p10"/>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10"/>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Google Shape;79;p10"/>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a:solidFill>
                  <a:schemeClr val="dk1"/>
                </a:solidFill>
                <a:latin typeface="Arial"/>
                <a:ea typeface="Arial"/>
                <a:cs typeface="Arial"/>
                <a:sym typeface="Arial"/>
              </a:defRPr>
            </a:lvl1pPr>
            <a:lvl2pPr marL="0" marR="0" lvl="1" indent="0" algn="r" rtl="0">
              <a:spcBef>
                <a:spcPts val="0"/>
              </a:spcBef>
              <a:buNone/>
              <a:defRPr sz="1000">
                <a:solidFill>
                  <a:schemeClr val="dk1"/>
                </a:solidFill>
                <a:latin typeface="Arial"/>
                <a:ea typeface="Arial"/>
                <a:cs typeface="Arial"/>
                <a:sym typeface="Arial"/>
              </a:defRPr>
            </a:lvl2pPr>
            <a:lvl3pPr marL="0" marR="0" lvl="2" indent="0" algn="r" rtl="0">
              <a:spcBef>
                <a:spcPts val="0"/>
              </a:spcBef>
              <a:buNone/>
              <a:defRPr sz="1000">
                <a:solidFill>
                  <a:schemeClr val="dk1"/>
                </a:solidFill>
                <a:latin typeface="Arial"/>
                <a:ea typeface="Arial"/>
                <a:cs typeface="Arial"/>
                <a:sym typeface="Arial"/>
              </a:defRPr>
            </a:lvl3pPr>
            <a:lvl4pPr marL="0" marR="0" lvl="3" indent="0" algn="r" rtl="0">
              <a:spcBef>
                <a:spcPts val="0"/>
              </a:spcBef>
              <a:buNone/>
              <a:defRPr sz="1000">
                <a:solidFill>
                  <a:schemeClr val="dk1"/>
                </a:solidFill>
                <a:latin typeface="Arial"/>
                <a:ea typeface="Arial"/>
                <a:cs typeface="Arial"/>
                <a:sym typeface="Arial"/>
              </a:defRPr>
            </a:lvl4pPr>
            <a:lvl5pPr marL="0" marR="0" lvl="4" indent="0" algn="r" rtl="0">
              <a:spcBef>
                <a:spcPts val="0"/>
              </a:spcBef>
              <a:buNone/>
              <a:defRPr sz="1000">
                <a:solidFill>
                  <a:schemeClr val="dk1"/>
                </a:solidFill>
                <a:latin typeface="Arial"/>
                <a:ea typeface="Arial"/>
                <a:cs typeface="Arial"/>
                <a:sym typeface="Arial"/>
              </a:defRPr>
            </a:lvl5pPr>
            <a:lvl6pPr marL="0" marR="0" lvl="5" indent="0" algn="r" rtl="0">
              <a:spcBef>
                <a:spcPts val="0"/>
              </a:spcBef>
              <a:buNone/>
              <a:defRPr sz="1000">
                <a:solidFill>
                  <a:schemeClr val="dk1"/>
                </a:solidFill>
                <a:latin typeface="Arial"/>
                <a:ea typeface="Arial"/>
                <a:cs typeface="Arial"/>
                <a:sym typeface="Arial"/>
              </a:defRPr>
            </a:lvl6pPr>
            <a:lvl7pPr marL="0" marR="0" lvl="6" indent="0" algn="r" rtl="0">
              <a:spcBef>
                <a:spcPts val="0"/>
              </a:spcBef>
              <a:buNone/>
              <a:defRPr sz="1000">
                <a:solidFill>
                  <a:schemeClr val="dk1"/>
                </a:solidFill>
                <a:latin typeface="Arial"/>
                <a:ea typeface="Arial"/>
                <a:cs typeface="Arial"/>
                <a:sym typeface="Arial"/>
              </a:defRPr>
            </a:lvl7pPr>
            <a:lvl8pPr marL="0" marR="0" lvl="7" indent="0" algn="r" rtl="0">
              <a:spcBef>
                <a:spcPts val="0"/>
              </a:spcBef>
              <a:buNone/>
              <a:defRPr sz="1000">
                <a:solidFill>
                  <a:schemeClr val="dk1"/>
                </a:solidFill>
                <a:latin typeface="Arial"/>
                <a:ea typeface="Arial"/>
                <a:cs typeface="Arial"/>
                <a:sym typeface="Arial"/>
              </a:defRPr>
            </a:lvl8pPr>
            <a:lvl9pPr marL="0" marR="0" lvl="8" indent="0" algn="r" rtl="0">
              <a:spcBef>
                <a:spcPts val="0"/>
              </a:spcBef>
              <a:buNone/>
              <a:defRPr sz="1000">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spTree>
    <p:extLst>
      <p:ext uri="{BB962C8B-B14F-4D97-AF65-F5344CB8AC3E}">
        <p14:creationId xmlns:p14="http://schemas.microsoft.com/office/powerpoint/2010/main" val="393354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205064"/>
          </a:xfrm>
          <a:prstGeom prst="rect">
            <a:avLst/>
          </a:prstGeom>
          <a:noFill/>
          <a:ln>
            <a:noFill/>
          </a:ln>
        </p:spPr>
        <p:txBody>
          <a:bodyPr spcFirstLastPara="1" wrap="square" lIns="91425" tIns="45700" rIns="91425" bIns="45700"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741893" y="6288054"/>
            <a:ext cx="2844800" cy="165282"/>
          </a:xfrm>
          <a:prstGeom prst="rect">
            <a:avLst/>
          </a:prstGeom>
          <a:noFill/>
          <a:ln>
            <a:noFill/>
          </a:ln>
        </p:spPr>
        <p:txBody>
          <a:bodyPr spcFirstLastPara="1" wrap="square" lIns="91425" tIns="36000" rIns="0" bIns="0" anchor="t" anchorCtr="0"/>
          <a:lstStyle>
            <a:lvl1pPr marR="0" lvl="0" algn="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7728181" y="6091709"/>
            <a:ext cx="3860800" cy="241300"/>
          </a:xfrm>
          <a:prstGeom prst="rect">
            <a:avLst/>
          </a:prstGeom>
          <a:noFill/>
          <a:ln>
            <a:noFill/>
          </a:ln>
        </p:spPr>
        <p:txBody>
          <a:bodyPr spcFirstLastPara="1" wrap="square" lIns="91425" tIns="45700" rIns="0" bIns="45700" anchor="t" anchorCtr="0"/>
          <a:lstStyle>
            <a:lvl1pPr marR="0" lvl="0" algn="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737600" y="6453336"/>
            <a:ext cx="2844800" cy="154456"/>
          </a:xfrm>
          <a:prstGeom prst="rect">
            <a:avLst/>
          </a:prstGeom>
          <a:noFill/>
          <a:ln>
            <a:noFill/>
          </a:ln>
        </p:spPr>
        <p:txBody>
          <a:bodyPr spcFirstLastPara="1" wrap="square" lIns="91425" tIns="18000" rIns="0" bIns="72000" anchor="t" anchorCtr="0">
            <a:noAutofit/>
          </a:bodyPr>
          <a:lstStyle>
            <a:lvl1pPr marL="0" marR="0" lvl="0" indent="0" algn="r" rtl="0">
              <a:spcBef>
                <a:spcPts val="0"/>
              </a:spcBef>
              <a:buNone/>
              <a:defRPr sz="1000" b="0" i="0" u="none" strike="noStrike" cap="none">
                <a:solidFill>
                  <a:schemeClr val="dk1"/>
                </a:solidFill>
                <a:latin typeface="Arial"/>
                <a:ea typeface="Arial"/>
                <a:cs typeface="Arial"/>
                <a:sym typeface="Arial"/>
              </a:defRPr>
            </a:lvl1pPr>
            <a:lvl2pPr marL="0" marR="0" lvl="1" indent="0" algn="r" rtl="0">
              <a:spcBef>
                <a:spcPts val="0"/>
              </a:spcBef>
              <a:buNone/>
              <a:defRPr sz="1000" b="0" i="0" u="none" strike="noStrike" cap="none">
                <a:solidFill>
                  <a:schemeClr val="dk1"/>
                </a:solidFill>
                <a:latin typeface="Arial"/>
                <a:ea typeface="Arial"/>
                <a:cs typeface="Arial"/>
                <a:sym typeface="Arial"/>
              </a:defRPr>
            </a:lvl2pPr>
            <a:lvl3pPr marL="0" marR="0" lvl="2" indent="0" algn="r" rtl="0">
              <a:spcBef>
                <a:spcPts val="0"/>
              </a:spcBef>
              <a:buNone/>
              <a:defRPr sz="1000" b="0" i="0" u="none" strike="noStrike" cap="none">
                <a:solidFill>
                  <a:schemeClr val="dk1"/>
                </a:solidFill>
                <a:latin typeface="Arial"/>
                <a:ea typeface="Arial"/>
                <a:cs typeface="Arial"/>
                <a:sym typeface="Arial"/>
              </a:defRPr>
            </a:lvl3pPr>
            <a:lvl4pPr marL="0" marR="0" lvl="3" indent="0" algn="r" rtl="0">
              <a:spcBef>
                <a:spcPts val="0"/>
              </a:spcBef>
              <a:buNone/>
              <a:defRPr sz="1000" b="0" i="0" u="none" strike="noStrike" cap="none">
                <a:solidFill>
                  <a:schemeClr val="dk1"/>
                </a:solidFill>
                <a:latin typeface="Arial"/>
                <a:ea typeface="Arial"/>
                <a:cs typeface="Arial"/>
                <a:sym typeface="Arial"/>
              </a:defRPr>
            </a:lvl4pPr>
            <a:lvl5pPr marL="0" marR="0" lvl="4" indent="0" algn="r" rtl="0">
              <a:spcBef>
                <a:spcPts val="0"/>
              </a:spcBef>
              <a:buNone/>
              <a:defRPr sz="1000" b="0" i="0" u="none" strike="noStrike" cap="none">
                <a:solidFill>
                  <a:schemeClr val="dk1"/>
                </a:solidFill>
                <a:latin typeface="Arial"/>
                <a:ea typeface="Arial"/>
                <a:cs typeface="Arial"/>
                <a:sym typeface="Arial"/>
              </a:defRPr>
            </a:lvl5pPr>
            <a:lvl6pPr marL="0" marR="0" lvl="5" indent="0" algn="r" rtl="0">
              <a:spcBef>
                <a:spcPts val="0"/>
              </a:spcBef>
              <a:buNone/>
              <a:defRPr sz="1000" b="0" i="0" u="none" strike="noStrike" cap="none">
                <a:solidFill>
                  <a:schemeClr val="dk1"/>
                </a:solidFill>
                <a:latin typeface="Arial"/>
                <a:ea typeface="Arial"/>
                <a:cs typeface="Arial"/>
                <a:sym typeface="Arial"/>
              </a:defRPr>
            </a:lvl6pPr>
            <a:lvl7pPr marL="0" marR="0" lvl="6" indent="0" algn="r" rtl="0">
              <a:spcBef>
                <a:spcPts val="0"/>
              </a:spcBef>
              <a:buNone/>
              <a:defRPr sz="1000" b="0" i="0" u="none" strike="noStrike" cap="none">
                <a:solidFill>
                  <a:schemeClr val="dk1"/>
                </a:solidFill>
                <a:latin typeface="Arial"/>
                <a:ea typeface="Arial"/>
                <a:cs typeface="Arial"/>
                <a:sym typeface="Arial"/>
              </a:defRPr>
            </a:lvl7pPr>
            <a:lvl8pPr marL="0" marR="0" lvl="7" indent="0" algn="r" rtl="0">
              <a:spcBef>
                <a:spcPts val="0"/>
              </a:spcBef>
              <a:buNone/>
              <a:defRPr sz="1000" b="0" i="0" u="none" strike="noStrike" cap="none">
                <a:solidFill>
                  <a:schemeClr val="dk1"/>
                </a:solidFill>
                <a:latin typeface="Arial"/>
                <a:ea typeface="Arial"/>
                <a:cs typeface="Arial"/>
                <a:sym typeface="Arial"/>
              </a:defRPr>
            </a:lvl8pPr>
            <a:lvl9pPr marL="0" marR="0" lvl="8" indent="0" algn="r" rtl="0">
              <a:spcBef>
                <a:spcPts val="0"/>
              </a:spcBef>
              <a:buNone/>
              <a:defRPr sz="1000" b="0" i="0" u="none" strike="noStrike" cap="none">
                <a:solidFill>
                  <a:schemeClr val="dk1"/>
                </a:solidFill>
                <a:latin typeface="Arial"/>
                <a:ea typeface="Arial"/>
                <a:cs typeface="Arial"/>
                <a:sym typeface="Arial"/>
              </a:defRPr>
            </a:lvl9pPr>
          </a:lstStyle>
          <a:p>
            <a:r>
              <a:rPr lang="sv-SE"/>
              <a:t>Sid </a:t>
            </a:r>
            <a:fld id="{00000000-1234-1234-1234-123412341234}" type="slidenum">
              <a:rPr lang="sv-SE" smtClean="0"/>
              <a:pPr/>
              <a:t>‹#›</a:t>
            </a:fld>
            <a:endParaRPr/>
          </a:p>
        </p:txBody>
      </p:sp>
    </p:spTree>
    <p:extLst>
      <p:ext uri="{BB962C8B-B14F-4D97-AF65-F5344CB8AC3E}">
        <p14:creationId xmlns:p14="http://schemas.microsoft.com/office/powerpoint/2010/main" val="20431051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kolaochsamhalle.se/flode/skolpolitik/anders-jonsson-bedomningsreformen-som-kom-av-sig/" TargetMode="External"/><Relationship Id="rId2" Type="http://schemas.openxmlformats.org/officeDocument/2006/relationships/hyperlink" Target="https://www.skolaochsamhalle.se/flode/skolpolitik/skuggan-ingrid-carlgren-undervisning-och-laroplanernas-janusansikte/" TargetMode="External"/><Relationship Id="rId1" Type="http://schemas.openxmlformats.org/officeDocument/2006/relationships/slideLayout" Target="../slideLayouts/slideLayout6.xml"/><Relationship Id="rId4" Type="http://schemas.openxmlformats.org/officeDocument/2006/relationships/hyperlink" Target="https://www.vr.se/analys/rapporter/vara-rapporter/2017-08-29-god-forskningssed.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352136" y="1383586"/>
            <a:ext cx="7749418"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5" name="textruta 4">
            <a:extLst>
              <a:ext uri="{FF2B5EF4-FFF2-40B4-BE49-F238E27FC236}">
                <a16:creationId xmlns:a16="http://schemas.microsoft.com/office/drawing/2014/main" id="{3437FA02-A032-0114-B108-26C61DD394FD}"/>
              </a:ext>
            </a:extLst>
          </p:cNvPr>
          <p:cNvSpPr txBox="1"/>
          <p:nvPr/>
        </p:nvSpPr>
        <p:spPr>
          <a:xfrm>
            <a:off x="1390650" y="1278693"/>
            <a:ext cx="9475470" cy="4154984"/>
          </a:xfrm>
          <a:prstGeom prst="rect">
            <a:avLst/>
          </a:prstGeom>
          <a:noFill/>
        </p:spPr>
        <p:txBody>
          <a:bodyPr wrap="square" rtlCol="0">
            <a:spAutoFit/>
          </a:bodyPr>
          <a:lstStyle/>
          <a:p>
            <a:r>
              <a:rPr lang="sv-SE" sz="3600" dirty="0">
                <a:latin typeface="Stockholm Type Display Bold" pitchFamily="50" charset="0"/>
              </a:rPr>
              <a:t>Anna Whitlocks gymnasium</a:t>
            </a:r>
          </a:p>
          <a:p>
            <a:endParaRPr lang="sv-SE" sz="3600" dirty="0">
              <a:latin typeface="Stockholm Type Display Bold" pitchFamily="50" charset="0"/>
            </a:endParaRPr>
          </a:p>
          <a:p>
            <a:r>
              <a:rPr lang="sv-SE" sz="2400" dirty="0">
                <a:latin typeface="Stockholm Type Display Bold" pitchFamily="50" charset="0"/>
              </a:rPr>
              <a:t>Invigdes augusti 2018</a:t>
            </a:r>
          </a:p>
          <a:p>
            <a:endParaRPr lang="sv-SE" sz="2400" dirty="0">
              <a:latin typeface="Stockholm Type Display Bold" pitchFamily="50" charset="0"/>
            </a:endParaRPr>
          </a:p>
          <a:p>
            <a:r>
              <a:rPr lang="sv-SE" sz="2400" dirty="0">
                <a:latin typeface="Stockholm Type Display Bold" pitchFamily="50" charset="0"/>
              </a:rPr>
              <a:t>2200 elever, 180 personal, Stockholms stads största gymnasium</a:t>
            </a:r>
          </a:p>
          <a:p>
            <a:endParaRPr lang="sv-SE" sz="2400" dirty="0">
              <a:latin typeface="Stockholm Type Display Bold" pitchFamily="50" charset="0"/>
            </a:endParaRPr>
          </a:p>
          <a:p>
            <a:r>
              <a:rPr lang="sv-SE" sz="2400" dirty="0">
                <a:latin typeface="Stockholm Type Display Bold" pitchFamily="50" charset="0"/>
              </a:rPr>
              <a:t>5 högskoleförberedande program samt IMA</a:t>
            </a:r>
          </a:p>
          <a:p>
            <a:endParaRPr lang="sv-SE" sz="2400" dirty="0">
              <a:latin typeface="Stockholm Type Display Bold" pitchFamily="50" charset="0"/>
            </a:endParaRPr>
          </a:p>
          <a:p>
            <a:r>
              <a:rPr lang="sv-SE" sz="2400" dirty="0">
                <a:latin typeface="Stockholm Type Display Bold" pitchFamily="50" charset="0"/>
              </a:rPr>
              <a:t>Rektor Annica Tengbom Ödén</a:t>
            </a:r>
          </a:p>
          <a:p>
            <a:r>
              <a:rPr lang="sv-SE" sz="1400" dirty="0">
                <a:latin typeface="Stockholm Type Regular" pitchFamily="50" charset="0"/>
              </a:rPr>
              <a:t>Annica.tengbom.oden@edu.stockholm.se</a:t>
            </a:r>
          </a:p>
        </p:txBody>
      </p:sp>
      <p:pic>
        <p:nvPicPr>
          <p:cNvPr id="2" name="Bild 1">
            <a:extLst>
              <a:ext uri="{FF2B5EF4-FFF2-40B4-BE49-F238E27FC236}">
                <a16:creationId xmlns:a16="http://schemas.microsoft.com/office/drawing/2014/main" id="{DDF1A573-47B0-9DA8-0329-10E4B26B3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02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765810" y="1383586"/>
            <a:ext cx="9344167"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114300" y="2101788"/>
            <a:ext cx="11873588" cy="4169400"/>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sz="2800" dirty="0">
              <a:solidFill>
                <a:schemeClr val="tx1"/>
              </a:solidFill>
              <a:latin typeface="Stockholm Type Display Regular" pitchFamily="50" charset="0"/>
            </a:endParaRPr>
          </a:p>
          <a:p>
            <a:pPr marL="101600" indent="0">
              <a:buClr>
                <a:schemeClr val="bg1"/>
              </a:buClr>
              <a:buSzPct val="100000"/>
              <a:buNone/>
            </a:pPr>
            <a:r>
              <a:rPr lang="sv-SE" sz="2800" dirty="0">
                <a:solidFill>
                  <a:schemeClr val="tx1"/>
                </a:solidFill>
                <a:latin typeface="Stockholm Type Display Regular" pitchFamily="50" charset="0"/>
              </a:rPr>
              <a:t>Studentsamtal</a:t>
            </a:r>
          </a:p>
          <a:p>
            <a:pPr marL="101600" indent="0">
              <a:buNone/>
            </a:pPr>
            <a:br>
              <a:rPr lang="sv-SE" sz="1400" b="1" dirty="0">
                <a:solidFill>
                  <a:schemeClr val="bg1"/>
                </a:solidFill>
                <a:latin typeface="Stockholm Type Display Regular" pitchFamily="50" charset="0"/>
              </a:rPr>
            </a:br>
            <a:r>
              <a:rPr lang="sv-SE" sz="2400" dirty="0">
                <a:effectLst/>
                <a:latin typeface="Stockholm Type Regular" pitchFamily="50" charset="0"/>
                <a:ea typeface="Calibri" panose="020F0502020204030204" pitchFamily="34" charset="0"/>
                <a:cs typeface="Times New Roman" panose="02020603050405020304" pitchFamily="18" charset="0"/>
              </a:rPr>
              <a:t>Analysen har genererat några preliminära teman som speglar elevers erfarenheter av lärande och uppfattningar om kunskap</a:t>
            </a:r>
          </a:p>
          <a:p>
            <a:pPr marL="101600" indent="0">
              <a:buNone/>
            </a:pPr>
            <a:r>
              <a:rPr lang="sv-SE" sz="2400" dirty="0">
                <a:latin typeface="Stockholm Type Regular" pitchFamily="50" charset="0"/>
                <a:ea typeface="Calibri" panose="020F0502020204030204" pitchFamily="34" charset="0"/>
                <a:cs typeface="Times New Roman" panose="02020603050405020304" pitchFamily="18" charset="0"/>
              </a:rPr>
              <a:t>(Resultat får inte publiceras som ska användas i en forskningsartikel, därför finns det ingen mer info under denna rubrik)</a:t>
            </a:r>
            <a:endParaRPr lang="sv-SE" sz="2400" dirty="0">
              <a:effectLst/>
              <a:latin typeface="Stockholm Type Regular" pitchFamily="50" charset="0"/>
              <a:ea typeface="Calibri" panose="020F0502020204030204" pitchFamily="34" charset="0"/>
              <a:cs typeface="Times New Roman" panose="02020603050405020304" pitchFamily="18" charset="0"/>
            </a:endParaRPr>
          </a:p>
          <a:p>
            <a:pPr marL="0" indent="0">
              <a:buClr>
                <a:schemeClr val="bg1"/>
              </a:buClr>
              <a:buNone/>
            </a:pPr>
            <a:endParaRPr sz="2400" b="1" dirty="0">
              <a:solidFill>
                <a:schemeClr val="bg1"/>
              </a:solidFill>
              <a:latin typeface="Stockholm Type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2" name="textruta 1">
            <a:extLst>
              <a:ext uri="{FF2B5EF4-FFF2-40B4-BE49-F238E27FC236}">
                <a16:creationId xmlns:a16="http://schemas.microsoft.com/office/drawing/2014/main" id="{387AE6AF-5107-6910-DECC-F305055D4FAD}"/>
              </a:ext>
            </a:extLst>
          </p:cNvPr>
          <p:cNvSpPr txBox="1"/>
          <p:nvPr/>
        </p:nvSpPr>
        <p:spPr>
          <a:xfrm>
            <a:off x="609600" y="586812"/>
            <a:ext cx="10557510" cy="646331"/>
          </a:xfrm>
          <a:prstGeom prst="rect">
            <a:avLst/>
          </a:prstGeom>
          <a:noFill/>
        </p:spPr>
        <p:txBody>
          <a:bodyPr wrap="square" rtlCol="0">
            <a:spAutoFit/>
          </a:bodyPr>
          <a:lstStyle/>
          <a:p>
            <a:r>
              <a:rPr lang="sv-SE" sz="3600" dirty="0">
                <a:latin typeface="Stockholm Type Display Bold" pitchFamily="50" charset="0"/>
              </a:rPr>
              <a:t>Hur går det?</a:t>
            </a:r>
          </a:p>
        </p:txBody>
      </p:sp>
      <p:sp>
        <p:nvSpPr>
          <p:cNvPr id="5" name="textruta 4">
            <a:extLst>
              <a:ext uri="{FF2B5EF4-FFF2-40B4-BE49-F238E27FC236}">
                <a16:creationId xmlns:a16="http://schemas.microsoft.com/office/drawing/2014/main" id="{FF4EC1E8-12EF-2F66-55A9-E644712B9620}"/>
              </a:ext>
            </a:extLst>
          </p:cNvPr>
          <p:cNvSpPr txBox="1"/>
          <p:nvPr/>
        </p:nvSpPr>
        <p:spPr>
          <a:xfrm>
            <a:off x="233680" y="1517013"/>
            <a:ext cx="11348720" cy="830997"/>
          </a:xfrm>
          <a:prstGeom prst="rect">
            <a:avLst/>
          </a:prstGeom>
          <a:noFill/>
        </p:spPr>
        <p:txBody>
          <a:bodyPr wrap="square" rtlCol="0">
            <a:spAutoFit/>
          </a:bodyPr>
          <a:lstStyle/>
          <a:p>
            <a:r>
              <a:rPr lang="sv-SE" sz="2400" dirty="0">
                <a:latin typeface="Stockholm Type Regular" pitchFamily="50" charset="0"/>
              </a:rPr>
              <a:t>Frånvaro 12 % ht 22, före pandemin 7 %. 21/22: 1,5% av alla kursbetyg är F/-</a:t>
            </a:r>
          </a:p>
          <a:p>
            <a:r>
              <a:rPr lang="sv-SE" sz="2400" dirty="0">
                <a:latin typeface="Stockholm Type Regular" pitchFamily="50" charset="0"/>
              </a:rPr>
              <a:t>Hög och högre andel än förväntat med gymnasieexamen: 96 % </a:t>
            </a:r>
          </a:p>
        </p:txBody>
      </p:sp>
      <p:pic>
        <p:nvPicPr>
          <p:cNvPr id="7" name="Bild 1">
            <a:extLst>
              <a:ext uri="{FF2B5EF4-FFF2-40B4-BE49-F238E27FC236}">
                <a16:creationId xmlns:a16="http://schemas.microsoft.com/office/drawing/2014/main" id="{AE42859D-809A-D3F1-8311-2430739F1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72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411480" y="1383586"/>
            <a:ext cx="9690074"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2" name="textruta 1">
            <a:extLst>
              <a:ext uri="{FF2B5EF4-FFF2-40B4-BE49-F238E27FC236}">
                <a16:creationId xmlns:a16="http://schemas.microsoft.com/office/drawing/2014/main" id="{AB11B530-CF53-D46E-4F13-9B3D9D451AC0}"/>
              </a:ext>
            </a:extLst>
          </p:cNvPr>
          <p:cNvSpPr txBox="1"/>
          <p:nvPr/>
        </p:nvSpPr>
        <p:spPr>
          <a:xfrm>
            <a:off x="204112" y="310456"/>
            <a:ext cx="10745828" cy="523220"/>
          </a:xfrm>
          <a:prstGeom prst="rect">
            <a:avLst/>
          </a:prstGeom>
          <a:noFill/>
        </p:spPr>
        <p:txBody>
          <a:bodyPr wrap="square" rtlCol="0">
            <a:spAutoFit/>
          </a:bodyPr>
          <a:lstStyle/>
          <a:p>
            <a:r>
              <a:rPr lang="sv-SE" sz="2800" dirty="0">
                <a:latin typeface="Stockholm Type Regular" pitchFamily="50" charset="0"/>
              </a:rPr>
              <a:t>AW-studien</a:t>
            </a:r>
          </a:p>
        </p:txBody>
      </p:sp>
      <p:pic>
        <p:nvPicPr>
          <p:cNvPr id="5" name="Picture 4">
            <a:extLst>
              <a:ext uri="{FF2B5EF4-FFF2-40B4-BE49-F238E27FC236}">
                <a16:creationId xmlns:a16="http://schemas.microsoft.com/office/drawing/2014/main" id="{09204F6A-7140-5625-1AE5-942C2D075886}"/>
              </a:ext>
            </a:extLst>
          </p:cNvPr>
          <p:cNvPicPr>
            <a:picLocks noChangeAspect="1"/>
          </p:cNvPicPr>
          <p:nvPr/>
        </p:nvPicPr>
        <p:blipFill>
          <a:blip r:embed="rId3"/>
          <a:stretch>
            <a:fillRect/>
          </a:stretch>
        </p:blipFill>
        <p:spPr>
          <a:xfrm>
            <a:off x="204112" y="1075972"/>
            <a:ext cx="10060028" cy="4547586"/>
          </a:xfrm>
          <a:prstGeom prst="rect">
            <a:avLst/>
          </a:prstGeom>
        </p:spPr>
      </p:pic>
      <p:pic>
        <p:nvPicPr>
          <p:cNvPr id="7" name="Bild 1">
            <a:extLst>
              <a:ext uri="{FF2B5EF4-FFF2-40B4-BE49-F238E27FC236}">
                <a16:creationId xmlns:a16="http://schemas.microsoft.com/office/drawing/2014/main" id="{C073764A-1A45-5E24-E1E5-23DB0B129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02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352136" y="1383586"/>
            <a:ext cx="7749418"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2" name="textruta 1">
            <a:extLst>
              <a:ext uri="{FF2B5EF4-FFF2-40B4-BE49-F238E27FC236}">
                <a16:creationId xmlns:a16="http://schemas.microsoft.com/office/drawing/2014/main" id="{51D3A5A3-9230-45E8-9EC9-BB66124B9B11}"/>
              </a:ext>
            </a:extLst>
          </p:cNvPr>
          <p:cNvSpPr txBox="1"/>
          <p:nvPr/>
        </p:nvSpPr>
        <p:spPr>
          <a:xfrm>
            <a:off x="352426" y="809625"/>
            <a:ext cx="10668000" cy="646331"/>
          </a:xfrm>
          <a:prstGeom prst="rect">
            <a:avLst/>
          </a:prstGeom>
          <a:noFill/>
        </p:spPr>
        <p:txBody>
          <a:bodyPr wrap="square" rtlCol="0">
            <a:spAutoFit/>
          </a:bodyPr>
          <a:lstStyle/>
          <a:p>
            <a:r>
              <a:rPr lang="sv-SE" sz="3600" dirty="0">
                <a:latin typeface="Stockholm Type Display Bold" pitchFamily="50" charset="0"/>
              </a:rPr>
              <a:t>Och nu då?</a:t>
            </a:r>
          </a:p>
        </p:txBody>
      </p:sp>
      <p:sp>
        <p:nvSpPr>
          <p:cNvPr id="5" name="textruta 4">
            <a:extLst>
              <a:ext uri="{FF2B5EF4-FFF2-40B4-BE49-F238E27FC236}">
                <a16:creationId xmlns:a16="http://schemas.microsoft.com/office/drawing/2014/main" id="{555464C1-1B3A-06A7-94B8-FF9E697E8B6B}"/>
              </a:ext>
            </a:extLst>
          </p:cNvPr>
          <p:cNvSpPr txBox="1"/>
          <p:nvPr/>
        </p:nvSpPr>
        <p:spPr>
          <a:xfrm>
            <a:off x="352425" y="1838325"/>
            <a:ext cx="10144125" cy="3785652"/>
          </a:xfrm>
          <a:prstGeom prst="rect">
            <a:avLst/>
          </a:prstGeom>
          <a:noFill/>
        </p:spPr>
        <p:txBody>
          <a:bodyPr wrap="square" rtlCol="0">
            <a:spAutoFit/>
          </a:bodyPr>
          <a:lstStyle/>
          <a:p>
            <a:r>
              <a:rPr lang="sv-SE" sz="2400" dirty="0">
                <a:latin typeface="Stockholm Type Display Bold" pitchFamily="50" charset="0"/>
              </a:rPr>
              <a:t>Mixed </a:t>
            </a:r>
            <a:r>
              <a:rPr lang="sv-SE" sz="2400" dirty="0" err="1">
                <a:latin typeface="Stockholm Type Display Bold" pitchFamily="50" charset="0"/>
              </a:rPr>
              <a:t>methods</a:t>
            </a:r>
            <a:r>
              <a:rPr lang="sv-SE" sz="2400" dirty="0">
                <a:latin typeface="Stockholm Type Display Bold" pitchFamily="50" charset="0"/>
              </a:rPr>
              <a:t> – resultat från studentsamtalen speglas mot resultat från AW-studien – artikel skrivs av docent Jörgen Ödalen Mälardalens universitet, i samarbete med lektorer AW</a:t>
            </a:r>
          </a:p>
          <a:p>
            <a:endParaRPr lang="sv-SE" sz="2400" dirty="0">
              <a:latin typeface="Stockholm Type Display Bold" pitchFamily="50" charset="0"/>
            </a:endParaRPr>
          </a:p>
          <a:p>
            <a:r>
              <a:rPr lang="sv-SE" sz="2400" dirty="0">
                <a:latin typeface="Stockholm Type Display Bold" pitchFamily="50" charset="0"/>
              </a:rPr>
              <a:t>Fortsatt studie och artikel utifrån studentsamtal med kopplingar till förädlingsvärde och framöver även hälsa</a:t>
            </a:r>
          </a:p>
          <a:p>
            <a:endParaRPr lang="sv-SE" sz="2400" dirty="0">
              <a:latin typeface="Stockholm Type Display Bold" pitchFamily="50" charset="0"/>
            </a:endParaRPr>
          </a:p>
          <a:p>
            <a:endParaRPr lang="sv-SE" sz="2400" dirty="0">
              <a:latin typeface="Stockholm Type Display Bold" pitchFamily="50" charset="0"/>
            </a:endParaRPr>
          </a:p>
          <a:p>
            <a:r>
              <a:rPr lang="sv-SE" sz="2400" dirty="0">
                <a:latin typeface="Stockholm Type Display Bold" pitchFamily="50" charset="0"/>
              </a:rPr>
              <a:t>Vi gläds åt reformerna och de nya kommentarerna från Skolverket gällande ämnesbetyg och principer för betygssättning och bedömning</a:t>
            </a:r>
          </a:p>
        </p:txBody>
      </p:sp>
      <p:pic>
        <p:nvPicPr>
          <p:cNvPr id="7" name="Bild 1">
            <a:extLst>
              <a:ext uri="{FF2B5EF4-FFF2-40B4-BE49-F238E27FC236}">
                <a16:creationId xmlns:a16="http://schemas.microsoft.com/office/drawing/2014/main" id="{3EAF91D1-50B3-9BE8-C8B2-C7821B678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15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31EDF39-4713-BAA9-5B27-5F2BCC25CE2B}"/>
              </a:ext>
            </a:extLst>
          </p:cNvPr>
          <p:cNvSpPr>
            <a:spLocks noChangeArrowheads="1"/>
          </p:cNvSpPr>
          <p:nvPr/>
        </p:nvSpPr>
        <p:spPr bwMode="auto">
          <a:xfrm>
            <a:off x="204112" y="212255"/>
            <a:ext cx="11397338" cy="610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ts val="1500"/>
              </a:lnSpc>
            </a:pPr>
            <a:r>
              <a:rPr lang="sv-SE" sz="1200" dirty="0" err="1">
                <a:effectLst/>
                <a:ea typeface="Times New Roman" panose="02020603050405020304" pitchFamily="18" charset="0"/>
                <a:cs typeface="Times New Roman" panose="02020603050405020304" pitchFamily="18" charset="0"/>
              </a:rPr>
              <a:t>Biesta</a:t>
            </a:r>
            <a:r>
              <a:rPr lang="sv-SE" sz="1200" dirty="0">
                <a:effectLst/>
                <a:ea typeface="Times New Roman" panose="02020603050405020304" pitchFamily="18" charset="0"/>
                <a:cs typeface="Times New Roman" panose="02020603050405020304" pitchFamily="18" charset="0"/>
              </a:rPr>
              <a:t>, G., 2009. </a:t>
            </a:r>
            <a:r>
              <a:rPr lang="en-GB" sz="1200" dirty="0">
                <a:effectLst/>
                <a:ea typeface="Times New Roman" panose="02020603050405020304" pitchFamily="18" charset="0"/>
                <a:cs typeface="Times New Roman" panose="02020603050405020304" pitchFamily="18" charset="0"/>
              </a:rPr>
              <a:t>Good education in an age of measurement: on the need to reconnect with the question of purpose in education. </a:t>
            </a:r>
            <a:r>
              <a:rPr lang="en-GB" sz="1200" i="1" dirty="0">
                <a:effectLst/>
                <a:ea typeface="Times New Roman" panose="02020603050405020304" pitchFamily="18" charset="0"/>
                <a:cs typeface="Times New Roman" panose="02020603050405020304" pitchFamily="18" charset="0"/>
              </a:rPr>
              <a:t>Educational assessment evaluation and accountability</a:t>
            </a:r>
            <a:r>
              <a:rPr lang="en-GB" sz="1200" dirty="0">
                <a:effectLst/>
                <a:ea typeface="Times New Roman" panose="02020603050405020304" pitchFamily="18" charset="0"/>
                <a:cs typeface="Times New Roman" panose="02020603050405020304" pitchFamily="18" charset="0"/>
              </a:rPr>
              <a:t>. pp. </a:t>
            </a:r>
            <a:r>
              <a:rPr lang="sv-SE" sz="1200" dirty="0">
                <a:effectLst/>
                <a:ea typeface="Times New Roman" panose="02020603050405020304" pitchFamily="18" charset="0"/>
                <a:cs typeface="Times New Roman" panose="02020603050405020304" pitchFamily="18" charset="0"/>
              </a:rPr>
              <a:t>21(1):33-46</a:t>
            </a:r>
          </a:p>
          <a:p>
            <a:pPr>
              <a:lnSpc>
                <a:spcPts val="1500"/>
              </a:lnSpc>
            </a:pPr>
            <a:endParaRPr lang="sv-SE" sz="1200" dirty="0">
              <a:effectLst/>
              <a:ea typeface="Times New Roman" panose="02020603050405020304" pitchFamily="18" charset="0"/>
              <a:cs typeface="Times New Roman" panose="02020603050405020304" pitchFamily="18" charset="0"/>
            </a:endParaRPr>
          </a:p>
          <a:p>
            <a:pPr>
              <a:lnSpc>
                <a:spcPts val="1500"/>
              </a:lnSpc>
            </a:pPr>
            <a:r>
              <a:rPr lang="sv-SE" sz="1200" dirty="0" err="1">
                <a:effectLst/>
                <a:ea typeface="Times New Roman" panose="02020603050405020304" pitchFamily="18" charset="0"/>
                <a:cs typeface="Times New Roman" panose="02020603050405020304" pitchFamily="18" charset="0"/>
              </a:rPr>
              <a:t>Biesta</a:t>
            </a:r>
            <a:r>
              <a:rPr lang="sv-SE" sz="1200" dirty="0">
                <a:effectLst/>
                <a:ea typeface="Times New Roman" panose="02020603050405020304" pitchFamily="18" charset="0"/>
                <a:cs typeface="Times New Roman" panose="02020603050405020304" pitchFamily="18" charset="0"/>
              </a:rPr>
              <a:t>, G., 2020. Vilket slags samhälle behöver skolan?. i: </a:t>
            </a:r>
            <a:r>
              <a:rPr lang="sv-SE" sz="1200" i="1" dirty="0">
                <a:effectLst/>
                <a:ea typeface="Times New Roman" panose="02020603050405020304" pitchFamily="18" charset="0"/>
                <a:cs typeface="Times New Roman" panose="02020603050405020304" pitchFamily="18" charset="0"/>
              </a:rPr>
              <a:t>Perspektiv på skolans problem - Vad säger forskningen?. </a:t>
            </a:r>
            <a:r>
              <a:rPr lang="en-GB" sz="1200" dirty="0">
                <a:effectLst/>
                <a:ea typeface="Times New Roman" panose="02020603050405020304" pitchFamily="18" charset="0"/>
                <a:cs typeface="Times New Roman" panose="02020603050405020304" pitchFamily="18" charset="0"/>
              </a:rPr>
              <a:t>Lund: Studentlitteratur, pp. 407-418.</a:t>
            </a:r>
            <a:endParaRPr lang="sv-SE" sz="1200" dirty="0">
              <a:effectLst/>
              <a:ea typeface="Times New Roman" panose="02020603050405020304" pitchFamily="18" charset="0"/>
              <a:cs typeface="Times New Roman" panose="02020603050405020304" pitchFamily="18" charset="0"/>
            </a:endParaRPr>
          </a:p>
          <a:p>
            <a:pPr>
              <a:lnSpc>
                <a:spcPts val="1500"/>
              </a:lnSpc>
            </a:pPr>
            <a:endParaRPr lang="en-GB" sz="1200" dirty="0">
              <a:effectLst/>
              <a:ea typeface="Times New Roman" panose="02020603050405020304" pitchFamily="18" charset="0"/>
              <a:cs typeface="Times New Roman" panose="02020603050405020304" pitchFamily="18" charset="0"/>
            </a:endParaRPr>
          </a:p>
          <a:p>
            <a:pPr>
              <a:lnSpc>
                <a:spcPts val="1500"/>
              </a:lnSpc>
            </a:pPr>
            <a:r>
              <a:rPr lang="en-GB" sz="1200" dirty="0" err="1">
                <a:effectLst/>
                <a:ea typeface="Times New Roman" panose="02020603050405020304" pitchFamily="18" charset="0"/>
                <a:cs typeface="Times New Roman" panose="02020603050405020304" pitchFamily="18" charset="0"/>
              </a:rPr>
              <a:t>Boud</a:t>
            </a:r>
            <a:r>
              <a:rPr lang="en-GB" sz="1200" dirty="0">
                <a:effectLst/>
                <a:ea typeface="Times New Roman" panose="02020603050405020304" pitchFamily="18" charset="0"/>
                <a:cs typeface="Times New Roman" panose="02020603050405020304" pitchFamily="18" charset="0"/>
              </a:rPr>
              <a:t>, D. &amp; Soler, R., 2016. Assessment and Evaluation in Higher Education</a:t>
            </a:r>
            <a:r>
              <a:rPr lang="sv-SE" sz="1200" i="1" dirty="0">
                <a:effectLst/>
                <a:ea typeface="Times New Roman" panose="02020603050405020304" pitchFamily="18" charset="0"/>
                <a:cs typeface="Times New Roman" panose="02020603050405020304" pitchFamily="18" charset="0"/>
              </a:rPr>
              <a:t> </a:t>
            </a:r>
            <a:r>
              <a:rPr lang="sv-SE" sz="1200" i="1" dirty="0" err="1">
                <a:effectLst/>
                <a:ea typeface="Times New Roman" panose="02020603050405020304" pitchFamily="18" charset="0"/>
                <a:cs typeface="Times New Roman" panose="02020603050405020304" pitchFamily="18" charset="0"/>
              </a:rPr>
              <a:t>Sustainable</a:t>
            </a:r>
            <a:r>
              <a:rPr lang="sv-SE" sz="1200" i="1" dirty="0">
                <a:effectLst/>
                <a:ea typeface="Times New Roman" panose="02020603050405020304" pitchFamily="18" charset="0"/>
                <a:cs typeface="Times New Roman" panose="02020603050405020304" pitchFamily="18" charset="0"/>
              </a:rPr>
              <a:t> </a:t>
            </a:r>
            <a:r>
              <a:rPr lang="sv-SE" sz="1200" i="1" dirty="0" err="1">
                <a:effectLst/>
                <a:ea typeface="Times New Roman" panose="02020603050405020304" pitchFamily="18" charset="0"/>
                <a:cs typeface="Times New Roman" panose="02020603050405020304" pitchFamily="18" charset="0"/>
              </a:rPr>
              <a:t>assessment</a:t>
            </a:r>
            <a:r>
              <a:rPr lang="sv-SE" sz="1200" i="1" dirty="0">
                <a:effectLst/>
                <a:ea typeface="Times New Roman" panose="02020603050405020304" pitchFamily="18" charset="0"/>
                <a:cs typeface="Times New Roman" panose="02020603050405020304" pitchFamily="18" charset="0"/>
              </a:rPr>
              <a:t> </a:t>
            </a:r>
            <a:r>
              <a:rPr lang="sv-SE" sz="1200" i="1" dirty="0" err="1">
                <a:effectLst/>
                <a:ea typeface="Times New Roman" panose="02020603050405020304" pitchFamily="18" charset="0"/>
                <a:cs typeface="Times New Roman" panose="02020603050405020304" pitchFamily="18" charset="0"/>
              </a:rPr>
              <a:t>revisited</a:t>
            </a:r>
            <a:r>
              <a:rPr lang="sv-SE" sz="1200" i="1" dirty="0">
                <a:effectLst/>
                <a:ea typeface="Times New Roman" panose="02020603050405020304" pitchFamily="18" charset="0"/>
                <a:cs typeface="Times New Roman" panose="02020603050405020304" pitchFamily="18" charset="0"/>
              </a:rPr>
              <a:t>, </a:t>
            </a:r>
            <a:r>
              <a:rPr lang="sv-SE" sz="1200" dirty="0">
                <a:effectLst/>
                <a:ea typeface="Times New Roman" panose="02020603050405020304" pitchFamily="18" charset="0"/>
                <a:cs typeface="Times New Roman" panose="02020603050405020304" pitchFamily="18" charset="0"/>
              </a:rPr>
              <a:t>2 April, </a:t>
            </a:r>
            <a:r>
              <a:rPr lang="sv-SE" sz="1200" dirty="0" err="1">
                <a:effectLst/>
                <a:ea typeface="Times New Roman" panose="02020603050405020304" pitchFamily="18" charset="0"/>
                <a:cs typeface="Times New Roman" panose="02020603050405020304" pitchFamily="18" charset="0"/>
              </a:rPr>
              <a:t>pp</a:t>
            </a:r>
            <a:r>
              <a:rPr lang="sv-SE" sz="1200" dirty="0">
                <a:effectLst/>
                <a:ea typeface="Times New Roman" panose="02020603050405020304" pitchFamily="18" charset="0"/>
                <a:cs typeface="Times New Roman" panose="02020603050405020304" pitchFamily="18" charset="0"/>
              </a:rPr>
              <a:t>. 41(3):400-413</a:t>
            </a:r>
          </a:p>
          <a:p>
            <a:pPr>
              <a:lnSpc>
                <a:spcPts val="1500"/>
              </a:lnSpc>
            </a:pPr>
            <a:endParaRPr lang="en-US" sz="1200" dirty="0">
              <a:effectLst/>
              <a:ea typeface="Times New Roman" panose="02020603050405020304" pitchFamily="18" charset="0"/>
              <a:cs typeface="Times New Roman" panose="02020603050405020304" pitchFamily="18" charset="0"/>
            </a:endParaRPr>
          </a:p>
          <a:p>
            <a:pPr>
              <a:lnSpc>
                <a:spcPts val="1500"/>
              </a:lnSpc>
            </a:pPr>
            <a:r>
              <a:rPr lang="en-US" sz="1200" dirty="0">
                <a:effectLst/>
                <a:ea typeface="Times New Roman" panose="02020603050405020304" pitchFamily="18" charset="0"/>
                <a:cs typeface="Times New Roman" panose="02020603050405020304" pitchFamily="18" charset="0"/>
              </a:rPr>
              <a:t>Braun, V. &amp; Clarke, V., 2008. Using thematic analysis in psychology. </a:t>
            </a:r>
            <a:r>
              <a:rPr lang="sv-SE" sz="1200" i="1" dirty="0" err="1">
                <a:effectLst/>
                <a:ea typeface="Times New Roman" panose="02020603050405020304" pitchFamily="18" charset="0"/>
                <a:cs typeface="Times New Roman" panose="02020603050405020304" pitchFamily="18" charset="0"/>
              </a:rPr>
              <a:t>Qualitative</a:t>
            </a:r>
            <a:r>
              <a:rPr lang="sv-SE" sz="1200" i="1" dirty="0">
                <a:effectLst/>
                <a:ea typeface="Times New Roman" panose="02020603050405020304" pitchFamily="18" charset="0"/>
                <a:cs typeface="Times New Roman" panose="02020603050405020304" pitchFamily="18" charset="0"/>
              </a:rPr>
              <a:t> Research in </a:t>
            </a:r>
            <a:r>
              <a:rPr lang="sv-SE" sz="1200" i="1" dirty="0" err="1">
                <a:effectLst/>
                <a:ea typeface="Times New Roman" panose="02020603050405020304" pitchFamily="18" charset="0"/>
                <a:cs typeface="Times New Roman" panose="02020603050405020304" pitchFamily="18" charset="0"/>
              </a:rPr>
              <a:t>Psychology</a:t>
            </a:r>
            <a:r>
              <a:rPr lang="sv-SE" sz="1200" dirty="0">
                <a:effectLst/>
                <a:ea typeface="Times New Roman" panose="02020603050405020304" pitchFamily="18" charset="0"/>
                <a:cs typeface="Times New Roman" panose="02020603050405020304" pitchFamily="18" charset="0"/>
              </a:rPr>
              <a:t>, 21 </a:t>
            </a:r>
            <a:r>
              <a:rPr lang="sv-SE" sz="1200" dirty="0" err="1">
                <a:effectLst/>
                <a:ea typeface="Times New Roman" panose="02020603050405020304" pitchFamily="18" charset="0"/>
                <a:cs typeface="Times New Roman" panose="02020603050405020304" pitchFamily="18" charset="0"/>
              </a:rPr>
              <a:t>July</a:t>
            </a:r>
            <a:r>
              <a:rPr lang="sv-SE" sz="1200" dirty="0">
                <a:effectLst/>
                <a:ea typeface="Times New Roman" panose="02020603050405020304" pitchFamily="18" charset="0"/>
                <a:cs typeface="Times New Roman" panose="02020603050405020304" pitchFamily="18" charset="0"/>
              </a:rPr>
              <a:t>, </a:t>
            </a:r>
            <a:r>
              <a:rPr lang="sv-SE" sz="1200" dirty="0" err="1">
                <a:effectLst/>
                <a:ea typeface="Times New Roman" panose="02020603050405020304" pitchFamily="18" charset="0"/>
                <a:cs typeface="Times New Roman" panose="02020603050405020304" pitchFamily="18" charset="0"/>
              </a:rPr>
              <a:t>pp</a:t>
            </a:r>
            <a:r>
              <a:rPr lang="sv-SE" sz="1200" dirty="0">
                <a:effectLst/>
                <a:ea typeface="Times New Roman" panose="02020603050405020304" pitchFamily="18" charset="0"/>
                <a:cs typeface="Times New Roman" panose="02020603050405020304" pitchFamily="18" charset="0"/>
              </a:rPr>
              <a:t>. 77-101.</a:t>
            </a:r>
          </a:p>
          <a:p>
            <a:pPr>
              <a:lnSpc>
                <a:spcPts val="1500"/>
              </a:lnSpc>
            </a:pPr>
            <a:endParaRPr lang="sv-SE" sz="1200" dirty="0">
              <a:effectLst/>
              <a:ea typeface="Times New Roman" panose="02020603050405020304" pitchFamily="18" charset="0"/>
              <a:cs typeface="Times New Roman" panose="02020603050405020304" pitchFamily="18" charset="0"/>
            </a:endParaRPr>
          </a:p>
          <a:p>
            <a:pPr>
              <a:lnSpc>
                <a:spcPts val="1500"/>
              </a:lnSpc>
            </a:pPr>
            <a:r>
              <a:rPr lang="sv-SE" sz="1200" dirty="0">
                <a:effectLst/>
                <a:ea typeface="Times New Roman" panose="02020603050405020304" pitchFamily="18" charset="0"/>
                <a:cs typeface="Times New Roman" panose="02020603050405020304" pitchFamily="18" charset="0"/>
              </a:rPr>
              <a:t>Carlgren, I., 2016. Undervisning och läroplanernas janusansikte. Skola och Samhälle.</a:t>
            </a:r>
          </a:p>
          <a:p>
            <a:pPr>
              <a:lnSpc>
                <a:spcPts val="1500"/>
              </a:lnSpc>
            </a:pPr>
            <a:r>
              <a:rPr lang="sv-SE" sz="1200" u="sng" dirty="0">
                <a:solidFill>
                  <a:srgbClr val="007EC4"/>
                </a:solidFill>
                <a:effectLst/>
                <a:ea typeface="Times New Roman" panose="02020603050405020304" pitchFamily="18" charset="0"/>
                <a:cs typeface="Times New Roman" panose="02020603050405020304" pitchFamily="18" charset="0"/>
                <a:hlinkClick r:id="rId2"/>
              </a:rPr>
              <a:t>Skuggan – Ingrid Carlgren: Undervisning och läroplanernas janusansikte – Skola och Samhälle (skolaochsamhalle.se)</a:t>
            </a:r>
            <a:endParaRPr lang="sv-SE" sz="1200" dirty="0">
              <a:effectLst/>
              <a:ea typeface="Times New Roman" panose="02020603050405020304" pitchFamily="18" charset="0"/>
              <a:cs typeface="Times New Roman" panose="02020603050405020304" pitchFamily="18" charset="0"/>
            </a:endParaRPr>
          </a:p>
          <a:p>
            <a:pPr>
              <a:lnSpc>
                <a:spcPts val="1500"/>
              </a:lnSpc>
            </a:pPr>
            <a:endParaRPr lang="en-GB" sz="1200" dirty="0">
              <a:effectLst/>
              <a:ea typeface="Times New Roman" panose="02020603050405020304" pitchFamily="18" charset="0"/>
              <a:cs typeface="Times New Roman" panose="02020603050405020304" pitchFamily="18" charset="0"/>
            </a:endParaRPr>
          </a:p>
          <a:p>
            <a:pPr>
              <a:lnSpc>
                <a:spcPts val="1500"/>
              </a:lnSpc>
            </a:pPr>
            <a:r>
              <a:rPr lang="en-GB" sz="1200" dirty="0" err="1">
                <a:effectLst/>
                <a:ea typeface="Times New Roman" panose="02020603050405020304" pitchFamily="18" charset="0"/>
                <a:cs typeface="Times New Roman" panose="02020603050405020304" pitchFamily="18" charset="0"/>
              </a:rPr>
              <a:t>Cliffordson</a:t>
            </a:r>
            <a:r>
              <a:rPr lang="en-GB" sz="1200" dirty="0">
                <a:effectLst/>
                <a:ea typeface="Times New Roman" panose="02020603050405020304" pitchFamily="18" charset="0"/>
                <a:cs typeface="Times New Roman" panose="02020603050405020304" pitchFamily="18" charset="0"/>
              </a:rPr>
              <a:t>, C., 2008. Differential prediction of study success across academic programs in the Swedish context: The validity of grades and tests as selection instruments for higher education. </a:t>
            </a:r>
            <a:r>
              <a:rPr lang="sv-SE" sz="1200" i="1" dirty="0" err="1">
                <a:effectLst/>
                <a:ea typeface="Times New Roman" panose="02020603050405020304" pitchFamily="18" charset="0"/>
                <a:cs typeface="Times New Roman" panose="02020603050405020304" pitchFamily="18" charset="0"/>
              </a:rPr>
              <a:t>Educational</a:t>
            </a:r>
            <a:r>
              <a:rPr lang="sv-SE" sz="1200" i="1" dirty="0">
                <a:effectLst/>
                <a:ea typeface="Times New Roman" panose="02020603050405020304" pitchFamily="18" charset="0"/>
                <a:cs typeface="Times New Roman" panose="02020603050405020304" pitchFamily="18" charset="0"/>
              </a:rPr>
              <a:t> </a:t>
            </a:r>
            <a:r>
              <a:rPr lang="sv-SE" sz="1200" i="1" dirty="0" err="1">
                <a:effectLst/>
                <a:ea typeface="Times New Roman" panose="02020603050405020304" pitchFamily="18" charset="0"/>
                <a:cs typeface="Times New Roman" panose="02020603050405020304" pitchFamily="18" charset="0"/>
              </a:rPr>
              <a:t>Assessment</a:t>
            </a:r>
            <a:r>
              <a:rPr lang="sv-SE" sz="1200" dirty="0">
                <a:effectLst/>
                <a:ea typeface="Times New Roman" panose="02020603050405020304" pitchFamily="18" charset="0"/>
                <a:cs typeface="Times New Roman" panose="02020603050405020304" pitchFamily="18" charset="0"/>
              </a:rPr>
              <a:t>, </a:t>
            </a:r>
            <a:r>
              <a:rPr lang="sv-SE" sz="1200" dirty="0" err="1">
                <a:effectLst/>
                <a:ea typeface="Times New Roman" panose="02020603050405020304" pitchFamily="18" charset="0"/>
                <a:cs typeface="Times New Roman" panose="02020603050405020304" pitchFamily="18" charset="0"/>
              </a:rPr>
              <a:t>pp</a:t>
            </a:r>
            <a:r>
              <a:rPr lang="sv-SE" sz="1200" dirty="0">
                <a:effectLst/>
                <a:ea typeface="Times New Roman" panose="02020603050405020304" pitchFamily="18" charset="0"/>
                <a:cs typeface="Times New Roman" panose="02020603050405020304" pitchFamily="18" charset="0"/>
              </a:rPr>
              <a:t>. 56-75.</a:t>
            </a:r>
          </a:p>
          <a:p>
            <a:pPr>
              <a:lnSpc>
                <a:spcPts val="1500"/>
              </a:lnSpc>
            </a:pPr>
            <a:endParaRPr lang="sv-SE" sz="1200" dirty="0">
              <a:effectLst/>
              <a:ea typeface="Times New Roman" panose="02020603050405020304" pitchFamily="18" charset="0"/>
              <a:cs typeface="Times New Roman" panose="02020603050405020304" pitchFamily="18" charset="0"/>
            </a:endParaRPr>
          </a:p>
          <a:p>
            <a:pPr>
              <a:lnSpc>
                <a:spcPts val="1500"/>
              </a:lnSpc>
            </a:pPr>
            <a:r>
              <a:rPr lang="sv-SE" sz="1200" dirty="0">
                <a:effectLst/>
                <a:ea typeface="Times New Roman" panose="02020603050405020304" pitchFamily="18" charset="0"/>
                <a:cs typeface="Times New Roman" panose="02020603050405020304" pitchFamily="18" charset="0"/>
              </a:rPr>
              <a:t>Jönsson, A., 2016. Bedömningsreformen som kom av sig. Skola och Samhälle.</a:t>
            </a:r>
          </a:p>
          <a:p>
            <a:pPr>
              <a:lnSpc>
                <a:spcPts val="1500"/>
              </a:lnSpc>
            </a:pPr>
            <a:r>
              <a:rPr lang="sv-SE" sz="1200" u="sng" dirty="0">
                <a:solidFill>
                  <a:srgbClr val="007EC4"/>
                </a:solidFill>
                <a:effectLst/>
                <a:ea typeface="Times New Roman" panose="02020603050405020304" pitchFamily="18" charset="0"/>
                <a:cs typeface="Times New Roman" panose="02020603050405020304" pitchFamily="18" charset="0"/>
                <a:hlinkClick r:id="rId3"/>
              </a:rPr>
              <a:t>Anders Jönsson: Bedömningsreformen som kom av sig… – Skola och Samhälle (skolaochsamhalle.se)</a:t>
            </a:r>
            <a:endParaRPr lang="sv-SE" sz="1200" dirty="0">
              <a:effectLst/>
              <a:ea typeface="Times New Roman" panose="02020603050405020304" pitchFamily="18" charset="0"/>
              <a:cs typeface="Times New Roman" panose="02020603050405020304" pitchFamily="18" charset="0"/>
            </a:endParaRPr>
          </a:p>
          <a:p>
            <a:pPr>
              <a:lnSpc>
                <a:spcPts val="1500"/>
              </a:lnSpc>
            </a:pPr>
            <a:endParaRPr lang="sv-SE" sz="1200" dirty="0">
              <a:effectLst/>
              <a:ea typeface="Times New Roman" panose="02020603050405020304" pitchFamily="18" charset="0"/>
              <a:cs typeface="Times New Roman" panose="02020603050405020304" pitchFamily="18" charset="0"/>
            </a:endParaRPr>
          </a:p>
          <a:p>
            <a:pPr>
              <a:lnSpc>
                <a:spcPts val="1500"/>
              </a:lnSpc>
            </a:pPr>
            <a:r>
              <a:rPr lang="sv-SE" sz="1200" dirty="0">
                <a:effectLst/>
                <a:ea typeface="Times New Roman" panose="02020603050405020304" pitchFamily="18" charset="0"/>
                <a:cs typeface="Times New Roman" panose="02020603050405020304" pitchFamily="18" charset="0"/>
              </a:rPr>
              <a:t>Klapp, A., 2015. </a:t>
            </a:r>
            <a:r>
              <a:rPr lang="sv-SE" sz="1200" i="1" dirty="0">
                <a:effectLst/>
                <a:ea typeface="Times New Roman" panose="02020603050405020304" pitchFamily="18" charset="0"/>
                <a:cs typeface="Times New Roman" panose="02020603050405020304" pitchFamily="18" charset="0"/>
              </a:rPr>
              <a:t>Betyg, bedömning och lärande. </a:t>
            </a:r>
            <a:r>
              <a:rPr lang="sv-SE" sz="1200" dirty="0">
                <a:effectLst/>
                <a:ea typeface="Times New Roman" panose="02020603050405020304" pitchFamily="18" charset="0"/>
                <a:cs typeface="Times New Roman" panose="02020603050405020304" pitchFamily="18" charset="0"/>
              </a:rPr>
              <a:t>Stockholm: Studentlitteratur.</a:t>
            </a:r>
          </a:p>
          <a:p>
            <a:pPr>
              <a:lnSpc>
                <a:spcPts val="1500"/>
              </a:lnSpc>
            </a:pPr>
            <a:endParaRPr lang="sv-SE" sz="1200" dirty="0">
              <a:effectLst/>
              <a:ea typeface="Times New Roman" panose="02020603050405020304" pitchFamily="18" charset="0"/>
              <a:cs typeface="Times New Roman" panose="02020603050405020304" pitchFamily="18" charset="0"/>
            </a:endParaRPr>
          </a:p>
          <a:p>
            <a:pPr>
              <a:lnSpc>
                <a:spcPts val="1500"/>
              </a:lnSpc>
            </a:pPr>
            <a:r>
              <a:rPr lang="sv-SE" sz="1200" dirty="0">
                <a:effectLst/>
                <a:ea typeface="Times New Roman" panose="02020603050405020304" pitchFamily="18" charset="0"/>
                <a:cs typeface="Times New Roman" panose="02020603050405020304" pitchFamily="18" charset="0"/>
              </a:rPr>
              <a:t>Lundahl, C., Hultén, M., Klapp, A. &amp; </a:t>
            </a:r>
            <a:r>
              <a:rPr lang="sv-SE" sz="1200" dirty="0" err="1">
                <a:effectLst/>
                <a:ea typeface="Times New Roman" panose="02020603050405020304" pitchFamily="18" charset="0"/>
                <a:cs typeface="Times New Roman" panose="02020603050405020304" pitchFamily="18" charset="0"/>
              </a:rPr>
              <a:t>Mickwitz</a:t>
            </a:r>
            <a:r>
              <a:rPr lang="sv-SE" sz="1200" dirty="0">
                <a:effectLst/>
                <a:ea typeface="Times New Roman" panose="02020603050405020304" pitchFamily="18" charset="0"/>
                <a:cs typeface="Times New Roman" panose="02020603050405020304" pitchFamily="18" charset="0"/>
              </a:rPr>
              <a:t>, L., 2015. </a:t>
            </a:r>
            <a:r>
              <a:rPr lang="sv-SE" sz="1200" i="1" dirty="0">
                <a:effectLst/>
                <a:ea typeface="Times New Roman" panose="02020603050405020304" pitchFamily="18" charset="0"/>
                <a:cs typeface="Times New Roman" panose="02020603050405020304" pitchFamily="18" charset="0"/>
              </a:rPr>
              <a:t>Betygens geografi - forskning om betyg och </a:t>
            </a:r>
            <a:r>
              <a:rPr lang="sv-SE" sz="1200" i="1" dirty="0" err="1">
                <a:effectLst/>
                <a:ea typeface="Times New Roman" panose="02020603050405020304" pitchFamily="18" charset="0"/>
                <a:cs typeface="Times New Roman" panose="02020603050405020304" pitchFamily="18" charset="0"/>
              </a:rPr>
              <a:t>summativa</a:t>
            </a:r>
            <a:r>
              <a:rPr lang="sv-SE" sz="1200" i="1" dirty="0">
                <a:ea typeface="Times New Roman" panose="02020603050405020304" pitchFamily="18" charset="0"/>
                <a:cs typeface="Times New Roman" panose="02020603050405020304" pitchFamily="18" charset="0"/>
              </a:rPr>
              <a:t> </a:t>
            </a:r>
            <a:r>
              <a:rPr lang="sv-SE" sz="1200" i="1" dirty="0">
                <a:effectLst/>
                <a:ea typeface="Times New Roman" panose="02020603050405020304" pitchFamily="18" charset="0"/>
                <a:cs typeface="Times New Roman" panose="02020603050405020304" pitchFamily="18" charset="0"/>
              </a:rPr>
              <a:t>bedömningar i Sverige och internationellt, </a:t>
            </a:r>
            <a:r>
              <a:rPr lang="sv-SE" sz="1200" dirty="0">
                <a:effectLst/>
                <a:ea typeface="Times New Roman" panose="02020603050405020304" pitchFamily="18" charset="0"/>
                <a:cs typeface="Times New Roman" panose="02020603050405020304" pitchFamily="18" charset="0"/>
              </a:rPr>
              <a:t>Stockholm: Vetenskapsrådet.</a:t>
            </a:r>
          </a:p>
          <a:p>
            <a:pPr>
              <a:lnSpc>
                <a:spcPts val="1500"/>
              </a:lnSpc>
            </a:pPr>
            <a:endParaRPr lang="sv-SE" sz="1200" dirty="0">
              <a:effectLst/>
              <a:ea typeface="Times New Roman" panose="02020603050405020304" pitchFamily="18" charset="0"/>
              <a:cs typeface="Times New Roman" panose="02020603050405020304" pitchFamily="18" charset="0"/>
            </a:endParaRPr>
          </a:p>
          <a:p>
            <a:pPr>
              <a:lnSpc>
                <a:spcPts val="1500"/>
              </a:lnSpc>
            </a:pPr>
            <a:r>
              <a:rPr lang="sv-SE" sz="1200" dirty="0">
                <a:effectLst/>
                <a:ea typeface="Times New Roman" panose="02020603050405020304" pitchFamily="18" charset="0"/>
                <a:cs typeface="Times New Roman" panose="02020603050405020304" pitchFamily="18" charset="0"/>
              </a:rPr>
              <a:t>Vetenskapsrådet. (2017). </a:t>
            </a:r>
            <a:r>
              <a:rPr lang="sv-SE" sz="1200" i="1" dirty="0">
                <a:effectLst/>
                <a:ea typeface="Times New Roman" panose="02020603050405020304" pitchFamily="18" charset="0"/>
                <a:cs typeface="Times New Roman" panose="02020603050405020304" pitchFamily="18" charset="0"/>
              </a:rPr>
              <a:t>God forskningssed.</a:t>
            </a:r>
            <a:r>
              <a:rPr lang="sv-SE" sz="1200" dirty="0">
                <a:effectLst/>
                <a:ea typeface="Times New Roman" panose="02020603050405020304" pitchFamily="18" charset="0"/>
                <a:cs typeface="Times New Roman" panose="02020603050405020304" pitchFamily="18" charset="0"/>
              </a:rPr>
              <a:t> Stockholm: Vetenskapsrådet. Hämtat från </a:t>
            </a:r>
            <a:r>
              <a:rPr lang="sv-SE" sz="1200" u="sng" dirty="0">
                <a:solidFill>
                  <a:srgbClr val="007EC4"/>
                </a:solidFill>
                <a:effectLst/>
                <a:ea typeface="Times New Roman" panose="02020603050405020304" pitchFamily="18" charset="0"/>
                <a:cs typeface="Times New Roman" panose="02020603050405020304" pitchFamily="18" charset="0"/>
                <a:hlinkClick r:id="rId4"/>
              </a:rPr>
              <a:t>https://www.vr.se/analys/rapporter/vara-rapporter/2017-08-29-god-forskningssed.html</a:t>
            </a:r>
            <a:endParaRPr lang="sv-SE" sz="1200" dirty="0">
              <a:effectLst/>
              <a:ea typeface="Times New Roman" panose="02020603050405020304" pitchFamily="18" charset="0"/>
              <a:cs typeface="Times New Roman" panose="02020603050405020304" pitchFamily="18" charset="0"/>
            </a:endParaRPr>
          </a:p>
          <a:p>
            <a:pPr>
              <a:lnSpc>
                <a:spcPts val="1500"/>
              </a:lnSpc>
            </a:pPr>
            <a:endParaRPr lang="sv-SE" sz="1200" dirty="0">
              <a:effectLst/>
              <a:ea typeface="Times New Roman" panose="02020603050405020304" pitchFamily="18" charset="0"/>
              <a:cs typeface="Times New Roman" panose="02020603050405020304" pitchFamily="18" charset="0"/>
            </a:endParaRPr>
          </a:p>
          <a:p>
            <a:pPr>
              <a:lnSpc>
                <a:spcPts val="1500"/>
              </a:lnSpc>
            </a:pPr>
            <a:r>
              <a:rPr lang="sv-SE" sz="1200" dirty="0" err="1">
                <a:effectLst/>
                <a:ea typeface="Times New Roman" panose="02020603050405020304" pitchFamily="18" charset="0"/>
                <a:cs typeface="Times New Roman" panose="02020603050405020304" pitchFamily="18" charset="0"/>
              </a:rPr>
              <a:t>Vingsle</a:t>
            </a:r>
            <a:r>
              <a:rPr lang="sv-SE" sz="1200" dirty="0">
                <a:effectLst/>
                <a:ea typeface="Times New Roman" panose="02020603050405020304" pitchFamily="18" charset="0"/>
                <a:cs typeface="Times New Roman" panose="02020603050405020304" pitchFamily="18" charset="0"/>
              </a:rPr>
              <a:t>, C., 2017. </a:t>
            </a:r>
            <a:r>
              <a:rPr lang="sv-SE" sz="1200" i="1" dirty="0">
                <a:effectLst/>
                <a:ea typeface="Times New Roman" panose="02020603050405020304" pitchFamily="18" charset="0"/>
                <a:cs typeface="Times New Roman" panose="02020603050405020304" pitchFamily="18" charset="0"/>
              </a:rPr>
              <a:t>Formativ bedömning och </a:t>
            </a:r>
            <a:r>
              <a:rPr lang="sv-SE" sz="1200" i="1" dirty="0" err="1">
                <a:effectLst/>
                <a:ea typeface="Times New Roman" panose="02020603050405020304" pitchFamily="18" charset="0"/>
                <a:cs typeface="Times New Roman" panose="02020603050405020304" pitchFamily="18" charset="0"/>
              </a:rPr>
              <a:t>självreglerat</a:t>
            </a:r>
            <a:r>
              <a:rPr lang="sv-SE" sz="1200" i="1" dirty="0">
                <a:effectLst/>
                <a:ea typeface="Times New Roman" panose="02020603050405020304" pitchFamily="18" charset="0"/>
                <a:cs typeface="Times New Roman" panose="02020603050405020304" pitchFamily="18" charset="0"/>
              </a:rPr>
              <a:t> lärande: Vad behöver vi för att få det att hända?. </a:t>
            </a:r>
            <a:r>
              <a:rPr lang="en-GB" sz="1200" dirty="0" err="1">
                <a:effectLst/>
                <a:ea typeface="Times New Roman" panose="02020603050405020304" pitchFamily="18" charset="0"/>
                <a:cs typeface="Times New Roman" panose="02020603050405020304" pitchFamily="18" charset="0"/>
              </a:rPr>
              <a:t>Umeå</a:t>
            </a:r>
            <a:r>
              <a:rPr lang="en-GB" sz="1200" dirty="0">
                <a:effectLst/>
                <a:ea typeface="Times New Roman" panose="02020603050405020304" pitchFamily="18" charset="0"/>
                <a:cs typeface="Times New Roman" panose="02020603050405020304" pitchFamily="18" charset="0"/>
              </a:rPr>
              <a:t>: </a:t>
            </a:r>
            <a:r>
              <a:rPr lang="en-GB" sz="1200" dirty="0" err="1">
                <a:effectLst/>
                <a:ea typeface="Times New Roman" panose="02020603050405020304" pitchFamily="18" charset="0"/>
                <a:cs typeface="Times New Roman" panose="02020603050405020304" pitchFamily="18" charset="0"/>
              </a:rPr>
              <a:t>Doktorsavhandling</a:t>
            </a:r>
            <a:r>
              <a:rPr lang="en-GB" sz="1200" dirty="0">
                <a:effectLst/>
                <a:ea typeface="Times New Roman" panose="02020603050405020304" pitchFamily="18" charset="0"/>
                <a:cs typeface="Times New Roman" panose="02020603050405020304" pitchFamily="18" charset="0"/>
              </a:rPr>
              <a:t>, </a:t>
            </a:r>
            <a:r>
              <a:rPr lang="en-GB" sz="1200" dirty="0" err="1">
                <a:effectLst/>
                <a:ea typeface="Times New Roman" panose="02020603050405020304" pitchFamily="18" charset="0"/>
                <a:cs typeface="Times New Roman" panose="02020603050405020304" pitchFamily="18" charset="0"/>
              </a:rPr>
              <a:t>Umeå</a:t>
            </a:r>
            <a:r>
              <a:rPr lang="en-GB" sz="1200" dirty="0">
                <a:effectLst/>
                <a:ea typeface="Times New Roman" panose="02020603050405020304" pitchFamily="18" charset="0"/>
                <a:cs typeface="Times New Roman" panose="02020603050405020304" pitchFamily="18" charset="0"/>
              </a:rPr>
              <a:t> </a:t>
            </a:r>
            <a:r>
              <a:rPr lang="en-GB" sz="1200" dirty="0" err="1">
                <a:effectLst/>
                <a:ea typeface="Times New Roman" panose="02020603050405020304" pitchFamily="18" charset="0"/>
                <a:cs typeface="Times New Roman" panose="02020603050405020304" pitchFamily="18" charset="0"/>
              </a:rPr>
              <a:t>universtitet</a:t>
            </a:r>
            <a:r>
              <a:rPr lang="en-GB" sz="1200" dirty="0">
                <a:effectLst/>
                <a:ea typeface="Times New Roman" panose="02020603050405020304" pitchFamily="18" charset="0"/>
                <a:cs typeface="Times New Roman" panose="02020603050405020304" pitchFamily="18" charset="0"/>
              </a:rPr>
              <a:t>.</a:t>
            </a:r>
            <a:endParaRPr lang="sv-SE" sz="1200" dirty="0">
              <a:effectLst/>
              <a:ea typeface="Times New Roman" panose="02020603050405020304" pitchFamily="18" charset="0"/>
              <a:cs typeface="Times New Roman" panose="02020603050405020304" pitchFamily="18" charset="0"/>
            </a:endParaRPr>
          </a:p>
          <a:p>
            <a:pPr>
              <a:lnSpc>
                <a:spcPts val="1500"/>
              </a:lnSpc>
            </a:pPr>
            <a:endParaRPr lang="en-GB" sz="1200" dirty="0">
              <a:effectLst/>
              <a:ea typeface="Times New Roman" panose="02020603050405020304" pitchFamily="18" charset="0"/>
              <a:cs typeface="Times New Roman" panose="02020603050405020304" pitchFamily="18" charset="0"/>
            </a:endParaRPr>
          </a:p>
          <a:p>
            <a:pPr>
              <a:lnSpc>
                <a:spcPts val="1500"/>
              </a:lnSpc>
            </a:pPr>
            <a:r>
              <a:rPr lang="en-GB" sz="1200" dirty="0" err="1">
                <a:effectLst/>
                <a:ea typeface="Times New Roman" panose="02020603050405020304" pitchFamily="18" charset="0"/>
                <a:cs typeface="Times New Roman" panose="02020603050405020304" pitchFamily="18" charset="0"/>
              </a:rPr>
              <a:t>Wiliam</a:t>
            </a:r>
            <a:r>
              <a:rPr lang="en-GB" sz="1200" dirty="0">
                <a:effectLst/>
                <a:ea typeface="Times New Roman" panose="02020603050405020304" pitchFamily="18" charset="0"/>
                <a:cs typeface="Times New Roman" panose="02020603050405020304" pitchFamily="18" charset="0"/>
              </a:rPr>
              <a:t>, D., 2007. Keeping Learning on track. Classroom assessment and the regulation of Learning.. i: F. K. Lester, red. </a:t>
            </a:r>
            <a:r>
              <a:rPr lang="en-GB" sz="1200" i="1" dirty="0">
                <a:effectLst/>
                <a:ea typeface="Times New Roman" panose="02020603050405020304" pitchFamily="18" charset="0"/>
                <a:cs typeface="Times New Roman" panose="02020603050405020304" pitchFamily="18" charset="0"/>
              </a:rPr>
              <a:t>Second Handbook of research on mathematics teaching and learning.. </a:t>
            </a:r>
            <a:r>
              <a:rPr lang="sv-SE" sz="1200" dirty="0">
                <a:effectLst/>
                <a:ea typeface="Times New Roman" panose="02020603050405020304" pitchFamily="18" charset="0"/>
                <a:cs typeface="Times New Roman" panose="02020603050405020304" pitchFamily="18" charset="0"/>
              </a:rPr>
              <a:t>Charlotte, NC: Information Age Pub, </a:t>
            </a:r>
            <a:r>
              <a:rPr lang="sv-SE" sz="1200" dirty="0" err="1">
                <a:effectLst/>
                <a:ea typeface="Times New Roman" panose="02020603050405020304" pitchFamily="18" charset="0"/>
                <a:cs typeface="Times New Roman" panose="02020603050405020304" pitchFamily="18" charset="0"/>
              </a:rPr>
              <a:t>pp</a:t>
            </a:r>
            <a:r>
              <a:rPr lang="sv-SE" sz="1200" dirty="0">
                <a:effectLst/>
                <a:ea typeface="Times New Roman" panose="02020603050405020304" pitchFamily="18" charset="0"/>
                <a:cs typeface="Times New Roman" panose="02020603050405020304" pitchFamily="18" charset="0"/>
              </a:rPr>
              <a:t>. 1053-1096.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600" b="0" i="0" u="none" strike="noStrike" cap="none" normalizeH="0" baseline="0" dirty="0">
              <a:ln>
                <a:noFill/>
              </a:ln>
              <a:solidFill>
                <a:schemeClr val="tx1"/>
              </a:solidFill>
              <a:effectLst/>
            </a:endParaRPr>
          </a:p>
        </p:txBody>
      </p:sp>
      <p:sp>
        <p:nvSpPr>
          <p:cNvPr id="3" name="textruta 2">
            <a:extLst>
              <a:ext uri="{FF2B5EF4-FFF2-40B4-BE49-F238E27FC236}">
                <a16:creationId xmlns:a16="http://schemas.microsoft.com/office/drawing/2014/main" id="{CBD665C6-8553-44C5-1A54-D4BF7431EB5B}"/>
              </a:ext>
            </a:extLst>
          </p:cNvPr>
          <p:cNvSpPr txBox="1"/>
          <p:nvPr/>
        </p:nvSpPr>
        <p:spPr>
          <a:xfrm>
            <a:off x="204112" y="31939"/>
            <a:ext cx="10435313" cy="369332"/>
          </a:xfrm>
          <a:prstGeom prst="rect">
            <a:avLst/>
          </a:prstGeom>
          <a:noFill/>
        </p:spPr>
        <p:txBody>
          <a:bodyPr wrap="square" rtlCol="0">
            <a:spAutoFit/>
          </a:bodyPr>
          <a:lstStyle/>
          <a:p>
            <a:r>
              <a:rPr lang="sv-SE" dirty="0">
                <a:latin typeface="+mj-lt"/>
              </a:rPr>
              <a:t>Referenser </a:t>
            </a:r>
          </a:p>
        </p:txBody>
      </p:sp>
    </p:spTree>
    <p:extLst>
      <p:ext uri="{BB962C8B-B14F-4D97-AF65-F5344CB8AC3E}">
        <p14:creationId xmlns:p14="http://schemas.microsoft.com/office/powerpoint/2010/main" val="1781780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352136" y="1383586"/>
            <a:ext cx="7749418"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r>
              <a:rPr lang="sv-SE" sz="3600" b="1" dirty="0">
                <a:latin typeface="Stockholm Type Display Bold" pitchFamily="50" charset="0"/>
              </a:rPr>
              <a:t>Läroplan 2011</a:t>
            </a:r>
            <a:br>
              <a:rPr lang="sv-SE" sz="3600" b="1" dirty="0">
                <a:latin typeface="Stockholm Type Display Bold" pitchFamily="50" charset="0"/>
              </a:rPr>
            </a:br>
            <a:endParaRPr lang="sv-SE" sz="3600" b="1" dirty="0"/>
          </a:p>
        </p:txBody>
      </p:sp>
      <p:sp>
        <p:nvSpPr>
          <p:cNvPr id="5" name="textruta 4">
            <a:extLst>
              <a:ext uri="{FF2B5EF4-FFF2-40B4-BE49-F238E27FC236}">
                <a16:creationId xmlns:a16="http://schemas.microsoft.com/office/drawing/2014/main" id="{32470DB3-A032-E8D3-975C-F996A32EACC1}"/>
              </a:ext>
            </a:extLst>
          </p:cNvPr>
          <p:cNvSpPr txBox="1"/>
          <p:nvPr/>
        </p:nvSpPr>
        <p:spPr>
          <a:xfrm>
            <a:off x="465802" y="1303020"/>
            <a:ext cx="11238518" cy="4524315"/>
          </a:xfrm>
          <a:prstGeom prst="rect">
            <a:avLst/>
          </a:prstGeom>
          <a:noFill/>
        </p:spPr>
        <p:txBody>
          <a:bodyPr wrap="square">
            <a:spAutoFit/>
          </a:bodyPr>
          <a:lstStyle/>
          <a:p>
            <a:pPr marL="0" indent="0">
              <a:buNone/>
            </a:pPr>
            <a:r>
              <a:rPr lang="sv-SE" sz="2800" b="1" dirty="0">
                <a:latin typeface="Stockholm Type Display Bold" pitchFamily="50" charset="0"/>
              </a:rPr>
              <a:t>”Skolväsendet vilar på demokratins grund… utbildningen inom skolväsendet syftar till att elever ska inhämta och utveckla kunskaper och värden. Den ska främja elevers utveckling och lärande samt en livslång lust att lära.”</a:t>
            </a:r>
          </a:p>
          <a:p>
            <a:pPr marL="0" indent="0">
              <a:buNone/>
            </a:pPr>
            <a:endParaRPr lang="sv-SE" sz="2800" b="1" dirty="0">
              <a:latin typeface="Stockholm Type Display Bold" pitchFamily="50" charset="0"/>
            </a:endParaRPr>
          </a:p>
          <a:p>
            <a:pPr marL="0" indent="0">
              <a:buNone/>
            </a:pPr>
            <a:endParaRPr lang="sv-SE" sz="2800" b="1" dirty="0">
              <a:latin typeface="Stockholm Type Display Bold" pitchFamily="50" charset="0"/>
            </a:endParaRPr>
          </a:p>
          <a:p>
            <a:r>
              <a:rPr lang="sv-SE" sz="2800" b="1" dirty="0">
                <a:latin typeface="Stockholm Type Display Bold" pitchFamily="50" charset="0"/>
              </a:rPr>
              <a:t>”Skolans uppgift är att låta varje enskild elev finna sin unika egenart och därigenom kunna delta i samhällslivet genom att ge sitt bästa i ansvarig frihet.”</a:t>
            </a:r>
          </a:p>
          <a:p>
            <a:pPr marL="0" indent="0">
              <a:buNone/>
            </a:pPr>
            <a:endParaRPr lang="sv-SE" sz="1800" b="1" dirty="0">
              <a:latin typeface="Stockholm Type Display Regular" pitchFamily="50" charset="0"/>
            </a:endParaRPr>
          </a:p>
          <a:p>
            <a:pPr marL="0" indent="0">
              <a:buNone/>
            </a:pPr>
            <a:endParaRPr lang="sv-SE" sz="1800" b="1" dirty="0">
              <a:latin typeface="Stockholm Type Display Regular" pitchFamily="50" charset="0"/>
            </a:endParaRPr>
          </a:p>
        </p:txBody>
      </p:sp>
      <p:pic>
        <p:nvPicPr>
          <p:cNvPr id="2" name="Bild 1">
            <a:extLst>
              <a:ext uri="{FF2B5EF4-FFF2-40B4-BE49-F238E27FC236}">
                <a16:creationId xmlns:a16="http://schemas.microsoft.com/office/drawing/2014/main" id="{4AC07C24-DDD1-AD42-D11F-2687D8464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92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436880" y="1606450"/>
            <a:ext cx="10972800" cy="4017109"/>
          </a:xfrm>
          <a:prstGeom prst="rect">
            <a:avLst/>
          </a:prstGeom>
          <a:noFill/>
          <a:ln>
            <a:noFill/>
          </a:ln>
        </p:spPr>
        <p:txBody>
          <a:bodyPr spcFirstLastPara="1" wrap="square" lIns="91425" tIns="45700" rIns="91425" bIns="45700" anchor="t" anchorCtr="0">
            <a:noAutofit/>
          </a:bodyPr>
          <a:lstStyle/>
          <a:p>
            <a:pPr marL="342900" lvl="0" indent="-342900">
              <a:buFontTx/>
              <a:buChar char="-"/>
            </a:pPr>
            <a:r>
              <a:rPr lang="sv-SE" sz="2400" dirty="0">
                <a:effectLst/>
                <a:latin typeface="Stockholm Type Display Bold" pitchFamily="50" charset="0"/>
                <a:ea typeface="Times New Roman" panose="02020603050405020304" pitchFamily="18" charset="0"/>
                <a:cs typeface="Times New Roman" panose="02020603050405020304" pitchFamily="18" charset="0"/>
              </a:rPr>
              <a:t>Betygen styr skolan,  inte målen</a:t>
            </a:r>
          </a:p>
          <a:p>
            <a:pPr marL="342900" lvl="0" indent="-342900">
              <a:buFontTx/>
              <a:buChar char="-"/>
            </a:pPr>
            <a:r>
              <a:rPr lang="sv-SE" sz="2400" dirty="0">
                <a:effectLst/>
                <a:latin typeface="Stockholm Type Display Bold" pitchFamily="50" charset="0"/>
                <a:ea typeface="Times New Roman" panose="02020603050405020304" pitchFamily="18" charset="0"/>
                <a:cs typeface="Times New Roman" panose="02020603050405020304" pitchFamily="18" charset="0"/>
              </a:rPr>
              <a:t>Snuttifiering och/för mätande, fokus betyg</a:t>
            </a:r>
          </a:p>
          <a:p>
            <a:pPr marL="342900" lvl="0" indent="-342900">
              <a:buFontTx/>
              <a:buChar char="-"/>
            </a:pPr>
            <a:r>
              <a:rPr lang="sv-SE" sz="2400" dirty="0">
                <a:effectLst/>
                <a:latin typeface="Stockholm Type Display Bold" pitchFamily="50" charset="0"/>
                <a:ea typeface="Times New Roman" panose="02020603050405020304" pitchFamily="18" charset="0"/>
                <a:cs typeface="Times New Roman" panose="02020603050405020304" pitchFamily="18" charset="0"/>
              </a:rPr>
              <a:t>Instrumentell inställning till kunskap och lärande manifesteras i betygsmatriserna – snitslad väg till höga betyg</a:t>
            </a:r>
          </a:p>
          <a:p>
            <a:pPr marL="0" lvl="0" indent="0">
              <a:buNone/>
            </a:pPr>
            <a:r>
              <a:rPr lang="sv-SE" sz="2400" dirty="0">
                <a:latin typeface="Stockholm Type Display Bold" pitchFamily="50" charset="0"/>
                <a:ea typeface="Times New Roman" panose="02020603050405020304" pitchFamily="18" charset="0"/>
                <a:cs typeface="Times New Roman" panose="02020603050405020304" pitchFamily="18" charset="0"/>
              </a:rPr>
              <a:t>-    </a:t>
            </a:r>
            <a:r>
              <a:rPr lang="sv-SE" sz="2400" dirty="0">
                <a:effectLst/>
                <a:latin typeface="Stockholm Type Display Bold" pitchFamily="50" charset="0"/>
                <a:ea typeface="Times New Roman" panose="02020603050405020304" pitchFamily="18" charset="0"/>
                <a:cs typeface="Times New Roman" panose="02020603050405020304" pitchFamily="18" charset="0"/>
              </a:rPr>
              <a:t>Inre motivation för lärande motverkas</a:t>
            </a:r>
          </a:p>
          <a:p>
            <a:pPr marL="0" lvl="0" indent="0">
              <a:buNone/>
            </a:pPr>
            <a:r>
              <a:rPr lang="sv-SE" sz="2400" dirty="0">
                <a:latin typeface="Stockholm Type Display Bold" pitchFamily="50" charset="0"/>
                <a:ea typeface="Times New Roman" panose="02020603050405020304" pitchFamily="18" charset="0"/>
                <a:cs typeface="Times New Roman" panose="02020603050405020304" pitchFamily="18" charset="0"/>
              </a:rPr>
              <a:t>-    </a:t>
            </a:r>
            <a:r>
              <a:rPr lang="sv-SE" sz="2400" dirty="0">
                <a:effectLst/>
                <a:latin typeface="Stockholm Type Display Bold" pitchFamily="50" charset="0"/>
                <a:ea typeface="Times New Roman" panose="02020603050405020304" pitchFamily="18" charset="0"/>
                <a:cs typeface="Times New Roman" panose="02020603050405020304" pitchFamily="18" charset="0"/>
              </a:rPr>
              <a:t>Ohållbar arbetsmiljö för elever</a:t>
            </a:r>
          </a:p>
          <a:p>
            <a:pPr marL="0" lvl="0" indent="0">
              <a:buNone/>
            </a:pPr>
            <a:r>
              <a:rPr lang="sv-SE" sz="2400" dirty="0">
                <a:latin typeface="Stockholm Type Display Bold" pitchFamily="50" charset="0"/>
                <a:ea typeface="Times New Roman" panose="02020603050405020304" pitchFamily="18" charset="0"/>
                <a:cs typeface="Times New Roman" panose="02020603050405020304" pitchFamily="18" charset="0"/>
              </a:rPr>
              <a:t>-    </a:t>
            </a:r>
            <a:r>
              <a:rPr lang="sv-SE" sz="2400" dirty="0">
                <a:effectLst/>
                <a:latin typeface="Stockholm Type Display Bold" pitchFamily="50" charset="0"/>
                <a:ea typeface="Times New Roman" panose="02020603050405020304" pitchFamily="18" charset="0"/>
                <a:cs typeface="Times New Roman" panose="02020603050405020304" pitchFamily="18" charset="0"/>
              </a:rPr>
              <a:t>Psykisk ohälsa hos unga ökar och har inte varit högre sedan man började       mäta (FHM)</a:t>
            </a:r>
          </a:p>
          <a:p>
            <a:pPr marL="101600" indent="0">
              <a:lnSpc>
                <a:spcPts val="1500"/>
              </a:lnSpc>
              <a:buNone/>
            </a:pPr>
            <a:r>
              <a:rPr lang="sv-SE" sz="2400" dirty="0">
                <a:effectLst/>
                <a:latin typeface="Stockholm Type Display Bold" pitchFamily="50" charset="0"/>
                <a:ea typeface="Times New Roman" panose="02020603050405020304" pitchFamily="18" charset="0"/>
                <a:cs typeface="Times New Roman" panose="02020603050405020304" pitchFamily="18" charset="0"/>
              </a:rPr>
              <a:t> </a:t>
            </a:r>
          </a:p>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5" name="textruta 4">
            <a:extLst>
              <a:ext uri="{FF2B5EF4-FFF2-40B4-BE49-F238E27FC236}">
                <a16:creationId xmlns:a16="http://schemas.microsoft.com/office/drawing/2014/main" id="{FBB8DB96-30C8-B102-35E9-1ED48442B232}"/>
              </a:ext>
            </a:extLst>
          </p:cNvPr>
          <p:cNvSpPr txBox="1"/>
          <p:nvPr/>
        </p:nvSpPr>
        <p:spPr>
          <a:xfrm>
            <a:off x="523875" y="520602"/>
            <a:ext cx="10229850" cy="646331"/>
          </a:xfrm>
          <a:prstGeom prst="rect">
            <a:avLst/>
          </a:prstGeom>
          <a:noFill/>
        </p:spPr>
        <p:txBody>
          <a:bodyPr wrap="square" rtlCol="0">
            <a:spAutoFit/>
          </a:bodyPr>
          <a:lstStyle/>
          <a:p>
            <a:r>
              <a:rPr lang="sv-SE" sz="3600" dirty="0">
                <a:latin typeface="Stockholm Type Display Bold" pitchFamily="50" charset="0"/>
              </a:rPr>
              <a:t>Vad ser vi?</a:t>
            </a:r>
          </a:p>
        </p:txBody>
      </p:sp>
      <p:pic>
        <p:nvPicPr>
          <p:cNvPr id="2" name="Bild 1">
            <a:extLst>
              <a:ext uri="{FF2B5EF4-FFF2-40B4-BE49-F238E27FC236}">
                <a16:creationId xmlns:a16="http://schemas.microsoft.com/office/drawing/2014/main" id="{A4DCD6ED-D937-6223-8FCC-4B8D4F9C1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98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352136" y="1383586"/>
            <a:ext cx="7749418"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717013" y="2388870"/>
            <a:ext cx="9384539" cy="301203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2" name="textruta 1">
            <a:extLst>
              <a:ext uri="{FF2B5EF4-FFF2-40B4-BE49-F238E27FC236}">
                <a16:creationId xmlns:a16="http://schemas.microsoft.com/office/drawing/2014/main" id="{9EC1D53C-0602-D814-0BEF-B1769550C89C}"/>
              </a:ext>
            </a:extLst>
          </p:cNvPr>
          <p:cNvSpPr txBox="1"/>
          <p:nvPr/>
        </p:nvSpPr>
        <p:spPr>
          <a:xfrm>
            <a:off x="377190" y="548640"/>
            <a:ext cx="10755630" cy="646331"/>
          </a:xfrm>
          <a:prstGeom prst="rect">
            <a:avLst/>
          </a:prstGeom>
          <a:noFill/>
        </p:spPr>
        <p:txBody>
          <a:bodyPr wrap="square" rtlCol="0">
            <a:spAutoFit/>
          </a:bodyPr>
          <a:lstStyle/>
          <a:p>
            <a:r>
              <a:rPr lang="sv-SE" sz="3600" b="0" i="0" u="none" strike="noStrike" baseline="0" dirty="0">
                <a:solidFill>
                  <a:srgbClr val="000000"/>
                </a:solidFill>
                <a:latin typeface="Stockholm Type Display Bold" pitchFamily="50" charset="0"/>
              </a:rPr>
              <a:t>Bildning och innovation för en hållbar framtid </a:t>
            </a:r>
          </a:p>
        </p:txBody>
      </p:sp>
      <p:sp>
        <p:nvSpPr>
          <p:cNvPr id="7" name="textruta 6">
            <a:extLst>
              <a:ext uri="{FF2B5EF4-FFF2-40B4-BE49-F238E27FC236}">
                <a16:creationId xmlns:a16="http://schemas.microsoft.com/office/drawing/2014/main" id="{0D4BBDD6-DCC2-C80E-5651-D93557575C6F}"/>
              </a:ext>
            </a:extLst>
          </p:cNvPr>
          <p:cNvSpPr txBox="1"/>
          <p:nvPr/>
        </p:nvSpPr>
        <p:spPr>
          <a:xfrm>
            <a:off x="251460" y="1194972"/>
            <a:ext cx="11736428" cy="4524315"/>
          </a:xfrm>
          <a:prstGeom prst="rect">
            <a:avLst/>
          </a:prstGeom>
          <a:noFill/>
        </p:spPr>
        <p:txBody>
          <a:bodyPr wrap="square">
            <a:spAutoFit/>
          </a:bodyPr>
          <a:lstStyle/>
          <a:p>
            <a:r>
              <a:rPr lang="sv-SE" sz="2400" b="0" i="0" u="none" strike="noStrike" baseline="0" dirty="0">
                <a:solidFill>
                  <a:srgbClr val="000000"/>
                </a:solidFill>
                <a:latin typeface="Stockholm Type Display Bold" pitchFamily="50" charset="0"/>
              </a:rPr>
              <a:t>Bildning handlar om att eleven växer in i sitt lärande och blir mer självständig i sitt sätt att urskilja vad som är väsentligt för att utveckla sitt kunnande. </a:t>
            </a:r>
          </a:p>
          <a:p>
            <a:endParaRPr lang="sv-SE" sz="2400" dirty="0">
              <a:solidFill>
                <a:srgbClr val="000000"/>
              </a:solidFill>
              <a:latin typeface="Stockholm Type Display Bold" pitchFamily="50" charset="0"/>
            </a:endParaRPr>
          </a:p>
          <a:p>
            <a:r>
              <a:rPr lang="sv-SE" sz="2400" b="0" i="0" u="none" strike="noStrike" baseline="0" dirty="0">
                <a:solidFill>
                  <a:srgbClr val="000000"/>
                </a:solidFill>
                <a:latin typeface="Stockholm Type Display Bold" pitchFamily="50" charset="0"/>
              </a:rPr>
              <a:t>Bildning är livslångt, gäller livets alla områden och förändrar vårt sätt att se på oss själva, varandra och världen.</a:t>
            </a:r>
          </a:p>
          <a:p>
            <a:endParaRPr lang="sv-SE" sz="2400" dirty="0">
              <a:solidFill>
                <a:srgbClr val="000000"/>
              </a:solidFill>
              <a:latin typeface="Stockholm Type Display Bold" pitchFamily="50" charset="0"/>
            </a:endParaRPr>
          </a:p>
          <a:p>
            <a:r>
              <a:rPr lang="sv-SE" sz="2400" b="0" i="0" u="none" strike="noStrike" baseline="0" dirty="0">
                <a:solidFill>
                  <a:srgbClr val="000000"/>
                </a:solidFill>
                <a:latin typeface="Stockholm Type Display Bold" pitchFamily="50" charset="0"/>
              </a:rPr>
              <a:t>Att vara innovativ innebär att våga och vilja utveckla sin egen verksamhet men också att påverka de större sammanhang vi verkar inom.</a:t>
            </a:r>
          </a:p>
          <a:p>
            <a:endParaRPr lang="sv-SE" sz="2400" dirty="0">
              <a:solidFill>
                <a:srgbClr val="000000"/>
              </a:solidFill>
              <a:latin typeface="Stockholm Type Display Bold" pitchFamily="50" charset="0"/>
            </a:endParaRPr>
          </a:p>
          <a:p>
            <a:r>
              <a:rPr lang="sv-SE" sz="2400" b="0" i="0" u="none" strike="noStrike" baseline="0" dirty="0">
                <a:solidFill>
                  <a:srgbClr val="000000"/>
                </a:solidFill>
                <a:latin typeface="Stockholm Type Display Bold" pitchFamily="50" charset="0"/>
              </a:rPr>
              <a:t>På Anna Whitlocks gymnasium försöker vi bedriva undervisning och annan verksamhet som ger eleverna lust att lära och som stärker deras tillit till den egna förmågan. </a:t>
            </a:r>
            <a:endParaRPr lang="sv-SE" sz="2400" dirty="0">
              <a:latin typeface="Stockholm Type Display Bold" pitchFamily="50" charset="0"/>
            </a:endParaRPr>
          </a:p>
        </p:txBody>
      </p:sp>
      <p:pic>
        <p:nvPicPr>
          <p:cNvPr id="5" name="Bild 1">
            <a:extLst>
              <a:ext uri="{FF2B5EF4-FFF2-40B4-BE49-F238E27FC236}">
                <a16:creationId xmlns:a16="http://schemas.microsoft.com/office/drawing/2014/main" id="{BF6A5D79-55F8-1A91-250B-E152F945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684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352136" y="1383586"/>
            <a:ext cx="7749418"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2" name="textruta 1">
            <a:extLst>
              <a:ext uri="{FF2B5EF4-FFF2-40B4-BE49-F238E27FC236}">
                <a16:creationId xmlns:a16="http://schemas.microsoft.com/office/drawing/2014/main" id="{4EDD8958-226A-1C01-BDD0-9AF5E2625A3F}"/>
              </a:ext>
            </a:extLst>
          </p:cNvPr>
          <p:cNvSpPr txBox="1"/>
          <p:nvPr/>
        </p:nvSpPr>
        <p:spPr>
          <a:xfrm flipH="1">
            <a:off x="388620" y="605790"/>
            <a:ext cx="10641330" cy="646331"/>
          </a:xfrm>
          <a:prstGeom prst="rect">
            <a:avLst/>
          </a:prstGeom>
          <a:noFill/>
        </p:spPr>
        <p:txBody>
          <a:bodyPr wrap="square" rtlCol="0">
            <a:spAutoFit/>
          </a:bodyPr>
          <a:lstStyle/>
          <a:p>
            <a:r>
              <a:rPr lang="sv-SE" sz="3600" kern="1800" spc="-45" dirty="0">
                <a:effectLst/>
                <a:latin typeface="Stockholm Type Display Bold" pitchFamily="50" charset="0"/>
                <a:ea typeface="Times New Roman" panose="02020603050405020304" pitchFamily="18" charset="0"/>
              </a:rPr>
              <a:t>Kritik mot undervisning som bedömningspraktik</a:t>
            </a:r>
            <a:endParaRPr lang="sv-SE" sz="3600" dirty="0">
              <a:latin typeface="Stockholm Type Display Bold" pitchFamily="50" charset="0"/>
            </a:endParaRPr>
          </a:p>
        </p:txBody>
      </p:sp>
      <p:sp>
        <p:nvSpPr>
          <p:cNvPr id="5" name="textruta 4">
            <a:extLst>
              <a:ext uri="{FF2B5EF4-FFF2-40B4-BE49-F238E27FC236}">
                <a16:creationId xmlns:a16="http://schemas.microsoft.com/office/drawing/2014/main" id="{EC42B9D2-4650-4E76-A097-7BC6AD2B892A}"/>
              </a:ext>
            </a:extLst>
          </p:cNvPr>
          <p:cNvSpPr txBox="1"/>
          <p:nvPr/>
        </p:nvSpPr>
        <p:spPr>
          <a:xfrm>
            <a:off x="0" y="1564295"/>
            <a:ext cx="11877040" cy="4247317"/>
          </a:xfrm>
          <a:prstGeom prst="rect">
            <a:avLst/>
          </a:prstGeom>
          <a:solidFill>
            <a:schemeClr val="lt1"/>
          </a:solidFill>
        </p:spPr>
        <p:txBody>
          <a:bodyPr wrap="square" rtlCol="0">
            <a:spAutoFit/>
          </a:bodyPr>
          <a:lstStyle/>
          <a:p>
            <a:r>
              <a:rPr lang="sv-SE" sz="1800" dirty="0">
                <a:latin typeface="Stockholm Type Regular" pitchFamily="50" charset="0"/>
              </a:rPr>
              <a:t>När vi startade skolan tog vi avstamp i den kritik av rådande bedömningspraktiker som av Jönsson (2016) kallats för pseudoformativ bedömning och som Carlgren (2016) kallat för baklängespedagogik. En bedömningspraktik där kunskapskraven styr undervisningen och att det som kallas för formativ bedömning reducerats till att bocka av kunskapskrav.</a:t>
            </a:r>
          </a:p>
          <a:p>
            <a:endParaRPr lang="sv-SE" sz="1800" kern="1800" spc="-45" dirty="0">
              <a:effectLst/>
              <a:latin typeface="Stockholm Type Regular" pitchFamily="50" charset="0"/>
              <a:ea typeface="Times New Roman" panose="02020603050405020304" pitchFamily="18" charset="0"/>
            </a:endParaRPr>
          </a:p>
          <a:p>
            <a:r>
              <a:rPr lang="sv-SE" sz="1800" b="1" kern="1800" spc="-45" dirty="0">
                <a:effectLst/>
                <a:latin typeface="Stockholm Type Regular" pitchFamily="50" charset="0"/>
                <a:ea typeface="Times New Roman" panose="02020603050405020304" pitchFamily="18" charset="0"/>
              </a:rPr>
              <a:t>Vetenskapsrådets </a:t>
            </a:r>
            <a:r>
              <a:rPr lang="sv-SE" sz="1800" b="1" dirty="0">
                <a:solidFill>
                  <a:srgbClr val="000000"/>
                </a:solidFill>
                <a:effectLst/>
                <a:latin typeface="Stockholm Type Regular" pitchFamily="50" charset="0"/>
                <a:ea typeface="Times New Roman" panose="02020603050405020304" pitchFamily="18" charset="0"/>
              </a:rPr>
              <a:t>forskningsöversikt</a:t>
            </a:r>
            <a:r>
              <a:rPr lang="sv-SE" sz="1800" b="1" kern="1800" spc="-45" dirty="0">
                <a:effectLst/>
                <a:latin typeface="Stockholm Type Regular" pitchFamily="50" charset="0"/>
                <a:ea typeface="Times New Roman" panose="02020603050405020304" pitchFamily="18" charset="0"/>
              </a:rPr>
              <a:t> </a:t>
            </a:r>
            <a:r>
              <a:rPr lang="sv-SE" sz="1800" b="1" dirty="0">
                <a:solidFill>
                  <a:srgbClr val="000000"/>
                </a:solidFill>
                <a:effectLst/>
                <a:latin typeface="Stockholm Type Regular" pitchFamily="50" charset="0"/>
                <a:ea typeface="Times New Roman" panose="02020603050405020304" pitchFamily="18" charset="0"/>
              </a:rPr>
              <a:t>visar att det inte finns något underlag för antagandet att betyg påverkar elevernas lärande, motivation för lärande eller prestationer positivt. Låga betyg som syftar till att tydligt visa för eleven och dennes vårdnadshavare att elevens kunskaper brister hjälper inte elever att ”skärpa sig”. Tvärtom presterar elever i allmänhet sämre när de får betygsliknande återkoppling</a:t>
            </a:r>
            <a:r>
              <a:rPr lang="sv-SE" sz="1800" dirty="0">
                <a:solidFill>
                  <a:srgbClr val="000000"/>
                </a:solidFill>
                <a:effectLst/>
                <a:latin typeface="Stockholm Type Regular" pitchFamily="50" charset="0"/>
                <a:ea typeface="Times New Roman" panose="02020603050405020304" pitchFamily="18" charset="0"/>
              </a:rPr>
              <a:t> (Lundahl, Hultén, Klapp, &amp; </a:t>
            </a:r>
            <a:r>
              <a:rPr lang="sv-SE" sz="1800" dirty="0" err="1">
                <a:solidFill>
                  <a:srgbClr val="000000"/>
                </a:solidFill>
                <a:effectLst/>
                <a:latin typeface="Stockholm Type Regular" pitchFamily="50" charset="0"/>
                <a:ea typeface="Times New Roman" panose="02020603050405020304" pitchFamily="18" charset="0"/>
              </a:rPr>
              <a:t>Mickwitz</a:t>
            </a:r>
            <a:r>
              <a:rPr lang="sv-SE" sz="1800" dirty="0">
                <a:solidFill>
                  <a:srgbClr val="000000"/>
                </a:solidFill>
                <a:effectLst/>
                <a:latin typeface="Stockholm Type Regular" pitchFamily="50" charset="0"/>
                <a:ea typeface="Times New Roman" panose="02020603050405020304" pitchFamily="18" charset="0"/>
              </a:rPr>
              <a:t>, 2015; </a:t>
            </a:r>
            <a:r>
              <a:rPr lang="sv-SE" sz="1800" dirty="0" err="1">
                <a:solidFill>
                  <a:srgbClr val="000000"/>
                </a:solidFill>
                <a:effectLst/>
                <a:latin typeface="Stockholm Type Regular" pitchFamily="50" charset="0"/>
                <a:ea typeface="Times New Roman" panose="02020603050405020304" pitchFamily="18" charset="0"/>
              </a:rPr>
              <a:t>Vingsle</a:t>
            </a:r>
            <a:r>
              <a:rPr lang="sv-SE" sz="1800" dirty="0">
                <a:solidFill>
                  <a:srgbClr val="000000"/>
                </a:solidFill>
                <a:effectLst/>
                <a:latin typeface="Stockholm Type Regular" pitchFamily="50" charset="0"/>
                <a:ea typeface="Times New Roman" panose="02020603050405020304" pitchFamily="18" charset="0"/>
              </a:rPr>
              <a:t>, 2017).</a:t>
            </a:r>
            <a:r>
              <a:rPr lang="sv-SE" sz="1800" dirty="0">
                <a:effectLst/>
                <a:latin typeface="Stockholm Type Regular" pitchFamily="50" charset="0"/>
                <a:ea typeface="Times New Roman" panose="02020603050405020304" pitchFamily="18" charset="0"/>
              </a:rPr>
              <a:t> </a:t>
            </a:r>
            <a:r>
              <a:rPr lang="sv-SE" sz="1800" dirty="0">
                <a:solidFill>
                  <a:srgbClr val="29151A"/>
                </a:solidFill>
                <a:effectLst/>
                <a:latin typeface="Stockholm Type Regular" pitchFamily="50" charset="0"/>
                <a:ea typeface="Times New Roman" panose="02020603050405020304" pitchFamily="18" charset="0"/>
              </a:rPr>
              <a:t>Betyg fungerar bra som urvalsmedel till högre studier men inte som generella motivationshöjare och inte heller som återkoppling (Cliffordson, 2008)</a:t>
            </a:r>
            <a:r>
              <a:rPr lang="sv-SE" sz="1800" dirty="0">
                <a:effectLst/>
                <a:latin typeface="Stockholm Type Regular" pitchFamily="50" charset="0"/>
                <a:ea typeface="Times New Roman" panose="02020603050405020304" pitchFamily="18" charset="0"/>
              </a:rPr>
              <a:t>. Det är inte betygen i sig som gör att eleven lär sig och presterar, utan undervisningen, lärarna, möten och det som sker i och utanför klassrummet (Klapp, 2015). Bedömningspraxis måste bidra till att bygga elevernas förtroende till sin förmåga att lära sig, inte undergräva det. En del av att vara utrustad för nästa uppgift är att eleven har tillit till att det finns en rimlig chans att lyckas (</a:t>
            </a:r>
            <a:r>
              <a:rPr lang="sv-SE" sz="1800" dirty="0" err="1">
                <a:effectLst/>
                <a:latin typeface="Stockholm Type Regular" pitchFamily="50" charset="0"/>
                <a:ea typeface="Times New Roman" panose="02020603050405020304" pitchFamily="18" charset="0"/>
              </a:rPr>
              <a:t>Boud</a:t>
            </a:r>
            <a:r>
              <a:rPr lang="sv-SE" sz="1800" dirty="0">
                <a:effectLst/>
                <a:latin typeface="Stockholm Type Regular" pitchFamily="50" charset="0"/>
                <a:ea typeface="Times New Roman" panose="02020603050405020304" pitchFamily="18" charset="0"/>
              </a:rPr>
              <a:t> &amp; </a:t>
            </a:r>
            <a:r>
              <a:rPr lang="sv-SE" sz="1800" dirty="0" err="1">
                <a:effectLst/>
                <a:latin typeface="Stockholm Type Regular" pitchFamily="50" charset="0"/>
                <a:ea typeface="Times New Roman" panose="02020603050405020304" pitchFamily="18" charset="0"/>
              </a:rPr>
              <a:t>Soler</a:t>
            </a:r>
            <a:r>
              <a:rPr lang="sv-SE" sz="1800" dirty="0">
                <a:effectLst/>
                <a:latin typeface="Stockholm Type Regular" pitchFamily="50" charset="0"/>
                <a:ea typeface="Times New Roman" panose="02020603050405020304" pitchFamily="18" charset="0"/>
              </a:rPr>
              <a:t>, 2015)</a:t>
            </a:r>
          </a:p>
        </p:txBody>
      </p:sp>
      <p:pic>
        <p:nvPicPr>
          <p:cNvPr id="7" name="Bild 1">
            <a:extLst>
              <a:ext uri="{FF2B5EF4-FFF2-40B4-BE49-F238E27FC236}">
                <a16:creationId xmlns:a16="http://schemas.microsoft.com/office/drawing/2014/main" id="{B2380D56-EF53-92E1-1AFB-3B5A4B83D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982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04112" y="1680210"/>
            <a:ext cx="5573895" cy="3720690"/>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sv-SE" sz="2400" dirty="0">
                <a:latin typeface="Stockholm Type Regular" pitchFamily="50" charset="0"/>
              </a:rPr>
              <a:t>Inga bokstäver på enskilda uppgifter, inga matriser</a:t>
            </a:r>
          </a:p>
          <a:p>
            <a:pPr marL="342900" indent="-342900">
              <a:buFont typeface="Arial" panose="020B0604020202020204" pitchFamily="34" charset="0"/>
              <a:buChar char="•"/>
            </a:pPr>
            <a:r>
              <a:rPr lang="sv-SE" sz="2400" dirty="0">
                <a:latin typeface="Stockholm Type Regular" pitchFamily="50" charset="0"/>
              </a:rPr>
              <a:t>Vi vill att eleverna ska ha fokus på sitt lärande</a:t>
            </a:r>
          </a:p>
          <a:p>
            <a:pPr marL="342900" indent="-342900">
              <a:buFont typeface="Arial" panose="020B0604020202020204" pitchFamily="34" charset="0"/>
              <a:buChar char="•"/>
            </a:pPr>
            <a:r>
              <a:rPr lang="sv-SE" sz="2400" dirty="0">
                <a:latin typeface="Stockholm Type Regular" pitchFamily="50" charset="0"/>
              </a:rPr>
              <a:t>Vi jobbar brett med innebörden av återkoppling: minutbasis, lektion till lektion….</a:t>
            </a:r>
          </a:p>
          <a:p>
            <a:pPr marL="342900" indent="-342900">
              <a:buFont typeface="Arial" panose="020B0604020202020204" pitchFamily="34" charset="0"/>
              <a:buChar char="•"/>
            </a:pPr>
            <a:r>
              <a:rPr lang="sv-SE" sz="2400" dirty="0">
                <a:latin typeface="Stockholm Type Regular" pitchFamily="50" charset="0"/>
              </a:rPr>
              <a:t>Eleverna ser varandra som resurser</a:t>
            </a:r>
          </a:p>
          <a:p>
            <a:pPr marL="342900" indent="-342900">
              <a:buFont typeface="Arial" panose="020B0604020202020204" pitchFamily="34" charset="0"/>
              <a:buChar char="•"/>
            </a:pPr>
            <a:r>
              <a:rPr lang="sv-SE" sz="2400" dirty="0">
                <a:latin typeface="Stockholm Type Regular" pitchFamily="50" charset="0"/>
              </a:rPr>
              <a:t>Elever provar sina tankegångar tillsammans, lyssnar på andras samtal och lära av detta</a:t>
            </a:r>
          </a:p>
          <a:p>
            <a:pPr marL="101600" indent="0">
              <a:buClr>
                <a:schemeClr val="bg1"/>
              </a:buClr>
              <a:buSzPct val="100000"/>
              <a:buNone/>
            </a:pP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2" name="textruta 1">
            <a:extLst>
              <a:ext uri="{FF2B5EF4-FFF2-40B4-BE49-F238E27FC236}">
                <a16:creationId xmlns:a16="http://schemas.microsoft.com/office/drawing/2014/main" id="{F582E6FE-68E7-2A4A-3687-A76AB7940100}"/>
              </a:ext>
            </a:extLst>
          </p:cNvPr>
          <p:cNvSpPr txBox="1"/>
          <p:nvPr/>
        </p:nvSpPr>
        <p:spPr>
          <a:xfrm>
            <a:off x="609600" y="800100"/>
            <a:ext cx="10031730" cy="646331"/>
          </a:xfrm>
          <a:prstGeom prst="rect">
            <a:avLst/>
          </a:prstGeom>
          <a:noFill/>
        </p:spPr>
        <p:txBody>
          <a:bodyPr wrap="square" rtlCol="0">
            <a:spAutoFit/>
          </a:bodyPr>
          <a:lstStyle/>
          <a:p>
            <a:r>
              <a:rPr lang="sv-SE" sz="3600" dirty="0">
                <a:latin typeface="Stockholm Type Display Bold" pitchFamily="50" charset="0"/>
              </a:rPr>
              <a:t>Formativ undervisning</a:t>
            </a:r>
          </a:p>
        </p:txBody>
      </p:sp>
      <p:sp>
        <p:nvSpPr>
          <p:cNvPr id="5" name="textruta 4">
            <a:extLst>
              <a:ext uri="{FF2B5EF4-FFF2-40B4-BE49-F238E27FC236}">
                <a16:creationId xmlns:a16="http://schemas.microsoft.com/office/drawing/2014/main" id="{8BF7967B-F7E3-4EAC-6E46-CEC8DFBE9828}"/>
              </a:ext>
            </a:extLst>
          </p:cNvPr>
          <p:cNvSpPr txBox="1"/>
          <p:nvPr/>
        </p:nvSpPr>
        <p:spPr>
          <a:xfrm>
            <a:off x="6309360" y="1680210"/>
            <a:ext cx="4983480" cy="3785652"/>
          </a:xfrm>
          <a:prstGeom prst="rect">
            <a:avLst/>
          </a:prstGeom>
          <a:noFill/>
        </p:spPr>
        <p:txBody>
          <a:bodyPr wrap="square" rtlCol="0">
            <a:spAutoFit/>
          </a:bodyPr>
          <a:lstStyle/>
          <a:p>
            <a:pPr marL="342900" indent="-342900">
              <a:buFont typeface="Arial" panose="020B0604020202020204" pitchFamily="34" charset="0"/>
              <a:buChar char="•"/>
            </a:pPr>
            <a:r>
              <a:rPr lang="sv-SE" sz="2400" dirty="0">
                <a:latin typeface="Stockholm Type Regular" pitchFamily="50" charset="0"/>
              </a:rPr>
              <a:t>Elever övar på att formulera vad de kan och vad de vill lära sig mer om</a:t>
            </a:r>
          </a:p>
          <a:p>
            <a:pPr marL="342900" indent="-342900">
              <a:buFont typeface="Arial" panose="020B0604020202020204" pitchFamily="34" charset="0"/>
              <a:buChar char="•"/>
            </a:pPr>
            <a:r>
              <a:rPr lang="sv-SE" sz="2400" dirty="0">
                <a:latin typeface="Stockholm Type Regular" pitchFamily="50" charset="0"/>
              </a:rPr>
              <a:t>Viktigt att göra ”fel”!</a:t>
            </a:r>
          </a:p>
          <a:p>
            <a:pPr marL="342900" indent="-342900">
              <a:buFont typeface="Arial" panose="020B0604020202020204" pitchFamily="34" charset="0"/>
              <a:buChar char="•"/>
            </a:pPr>
            <a:r>
              <a:rPr lang="sv-SE" sz="2400" dirty="0">
                <a:latin typeface="Stockholm Type Regular" pitchFamily="50" charset="0"/>
              </a:rPr>
              <a:t>Viktigt att ta återkoppling</a:t>
            </a:r>
          </a:p>
          <a:p>
            <a:pPr marL="342900" indent="-342900">
              <a:buFont typeface="Arial" panose="020B0604020202020204" pitchFamily="34" charset="0"/>
              <a:buChar char="•"/>
            </a:pPr>
            <a:r>
              <a:rPr lang="sv-SE" sz="2400" dirty="0">
                <a:latin typeface="Stockholm Type Regular" pitchFamily="50" charset="0"/>
              </a:rPr>
              <a:t>Inte farligt att inte förstå allt på en gång!</a:t>
            </a:r>
          </a:p>
          <a:p>
            <a:pPr marL="342900" indent="-342900">
              <a:buFont typeface="Arial" panose="020B0604020202020204" pitchFamily="34" charset="0"/>
              <a:buChar char="•"/>
            </a:pPr>
            <a:r>
              <a:rPr lang="sv-SE" sz="2400" dirty="0">
                <a:latin typeface="Stockholm Type Regular" pitchFamily="50" charset="0"/>
              </a:rPr>
              <a:t>Positivt att vara förvirrad – ibland kan det vara poängen med uppgiften!</a:t>
            </a:r>
          </a:p>
        </p:txBody>
      </p:sp>
      <p:pic>
        <p:nvPicPr>
          <p:cNvPr id="7" name="Bild 1">
            <a:extLst>
              <a:ext uri="{FF2B5EF4-FFF2-40B4-BE49-F238E27FC236}">
                <a16:creationId xmlns:a16="http://schemas.microsoft.com/office/drawing/2014/main" id="{7D498278-4162-F3AD-DE7B-0A8479C4B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464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352136" y="1383586"/>
            <a:ext cx="7749418"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2" name="textruta 1">
            <a:extLst>
              <a:ext uri="{FF2B5EF4-FFF2-40B4-BE49-F238E27FC236}">
                <a16:creationId xmlns:a16="http://schemas.microsoft.com/office/drawing/2014/main" id="{BD8AB516-BDDD-A189-68EF-02AB315E89D0}"/>
              </a:ext>
            </a:extLst>
          </p:cNvPr>
          <p:cNvSpPr txBox="1"/>
          <p:nvPr/>
        </p:nvSpPr>
        <p:spPr>
          <a:xfrm>
            <a:off x="407670" y="868680"/>
            <a:ext cx="11399520" cy="646331"/>
          </a:xfrm>
          <a:prstGeom prst="rect">
            <a:avLst/>
          </a:prstGeom>
          <a:noFill/>
        </p:spPr>
        <p:txBody>
          <a:bodyPr wrap="square" rtlCol="0">
            <a:spAutoFit/>
          </a:bodyPr>
          <a:lstStyle/>
          <a:p>
            <a:r>
              <a:rPr lang="sv-SE" sz="3600" dirty="0">
                <a:latin typeface="Stockholm Type Display Bold" pitchFamily="50" charset="0"/>
              </a:rPr>
              <a:t>Professionsutveckling och professionellt omdöme</a:t>
            </a:r>
          </a:p>
        </p:txBody>
      </p:sp>
      <p:sp>
        <p:nvSpPr>
          <p:cNvPr id="5" name="textruta 4">
            <a:extLst>
              <a:ext uri="{FF2B5EF4-FFF2-40B4-BE49-F238E27FC236}">
                <a16:creationId xmlns:a16="http://schemas.microsoft.com/office/drawing/2014/main" id="{F7AACBB8-7A0D-1D4F-EAAC-5CE054BC1AB4}"/>
              </a:ext>
            </a:extLst>
          </p:cNvPr>
          <p:cNvSpPr txBox="1"/>
          <p:nvPr/>
        </p:nvSpPr>
        <p:spPr>
          <a:xfrm>
            <a:off x="270510" y="1827184"/>
            <a:ext cx="11399520" cy="4154984"/>
          </a:xfrm>
          <a:prstGeom prst="rect">
            <a:avLst/>
          </a:prstGeom>
          <a:noFill/>
        </p:spPr>
        <p:txBody>
          <a:bodyPr wrap="square" rtlCol="0">
            <a:spAutoFit/>
          </a:bodyPr>
          <a:lstStyle/>
          <a:p>
            <a:pPr marL="285750" indent="-285750">
              <a:buFontTx/>
              <a:buChar char="-"/>
            </a:pPr>
            <a:r>
              <a:rPr lang="sv-SE" sz="2400" dirty="0">
                <a:latin typeface="Stockholm Type Display Bold" pitchFamily="50" charset="0"/>
              </a:rPr>
              <a:t>Vetenskaplig grund för vår verksamhet </a:t>
            </a:r>
          </a:p>
          <a:p>
            <a:pPr marL="285750" indent="-285750">
              <a:buFontTx/>
              <a:buChar char="-"/>
            </a:pPr>
            <a:endParaRPr lang="sv-SE" sz="2400" dirty="0">
              <a:latin typeface="Stockholm Type Display Bold" pitchFamily="50" charset="0"/>
            </a:endParaRPr>
          </a:p>
          <a:p>
            <a:pPr marL="285750" indent="-285750">
              <a:buFontTx/>
              <a:buChar char="-"/>
            </a:pPr>
            <a:r>
              <a:rPr lang="sv-SE" sz="2400" dirty="0">
                <a:solidFill>
                  <a:schemeClr val="tx1"/>
                </a:solidFill>
                <a:latin typeface="Stockholm Type Display Bold" pitchFamily="50" charset="0"/>
              </a:rPr>
              <a:t>”Professionsutveckling med syftet att öka elevers lärande är centralt och det  sker genom ett aktivt reflekterande över vår praktik, såväl individuellt som tillsammans med andra” </a:t>
            </a:r>
            <a:r>
              <a:rPr lang="sv-SE" sz="1200" dirty="0">
                <a:solidFill>
                  <a:schemeClr val="tx1"/>
                </a:solidFill>
                <a:latin typeface="Stockholm Type Regular" pitchFamily="50" charset="0"/>
              </a:rPr>
              <a:t>(ur skolans handbok) </a:t>
            </a:r>
          </a:p>
          <a:p>
            <a:pPr marL="285750" indent="-285750">
              <a:buFontTx/>
              <a:buChar char="-"/>
            </a:pPr>
            <a:endParaRPr lang="sv-SE" sz="2400" dirty="0">
              <a:latin typeface="Stockholm Type Display Bold" pitchFamily="50" charset="0"/>
            </a:endParaRPr>
          </a:p>
          <a:p>
            <a:pPr marL="285750" indent="-285750">
              <a:buFontTx/>
              <a:buChar char="-"/>
            </a:pPr>
            <a:r>
              <a:rPr lang="sv-SE" sz="2400" dirty="0">
                <a:latin typeface="Stockholm Type Display Bold" pitchFamily="50" charset="0"/>
              </a:rPr>
              <a:t>Ständigt pågående läsning, seminarier kring didaktiska frågor– inte speciella dagar</a:t>
            </a:r>
          </a:p>
          <a:p>
            <a:pPr marL="285750" indent="-285750">
              <a:buFontTx/>
              <a:buChar char="-"/>
            </a:pPr>
            <a:endParaRPr lang="sv-SE" sz="2400" dirty="0">
              <a:latin typeface="Stockholm Type Display Bold" pitchFamily="50" charset="0"/>
            </a:endParaRPr>
          </a:p>
          <a:p>
            <a:pPr marL="285750" indent="-285750">
              <a:buFontTx/>
              <a:buChar char="-"/>
            </a:pPr>
            <a:r>
              <a:rPr lang="sv-SE" sz="2400" dirty="0">
                <a:latin typeface="Stockholm Type Display Bold" pitchFamily="50" charset="0"/>
              </a:rPr>
              <a:t>Professionell tolkning av styrdokumenten (läsa från rätt håll, urval (ämnets omistliga aspekter), kvalitet)</a:t>
            </a:r>
          </a:p>
        </p:txBody>
      </p:sp>
      <p:pic>
        <p:nvPicPr>
          <p:cNvPr id="7" name="Bild 1">
            <a:extLst>
              <a:ext uri="{FF2B5EF4-FFF2-40B4-BE49-F238E27FC236}">
                <a16:creationId xmlns:a16="http://schemas.microsoft.com/office/drawing/2014/main" id="{E7E474FC-7C12-A091-7E08-0F507BC06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296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352136" y="1383586"/>
            <a:ext cx="7749418"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465802" y="1657350"/>
            <a:ext cx="9635750" cy="374355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sp>
        <p:nvSpPr>
          <p:cNvPr id="2" name="textruta 1">
            <a:extLst>
              <a:ext uri="{FF2B5EF4-FFF2-40B4-BE49-F238E27FC236}">
                <a16:creationId xmlns:a16="http://schemas.microsoft.com/office/drawing/2014/main" id="{88B57B9F-4A05-BE76-B900-E9596C01D50B}"/>
              </a:ext>
            </a:extLst>
          </p:cNvPr>
          <p:cNvSpPr txBox="1"/>
          <p:nvPr/>
        </p:nvSpPr>
        <p:spPr>
          <a:xfrm>
            <a:off x="609600" y="788670"/>
            <a:ext cx="10134600" cy="646331"/>
          </a:xfrm>
          <a:prstGeom prst="rect">
            <a:avLst/>
          </a:prstGeom>
          <a:noFill/>
        </p:spPr>
        <p:txBody>
          <a:bodyPr wrap="square" rtlCol="0">
            <a:spAutoFit/>
          </a:bodyPr>
          <a:lstStyle/>
          <a:p>
            <a:r>
              <a:rPr lang="sv-SE" sz="3600" dirty="0">
                <a:latin typeface="Stockholm Type Display Bold" pitchFamily="50" charset="0"/>
              </a:rPr>
              <a:t>Organisation</a:t>
            </a:r>
          </a:p>
        </p:txBody>
      </p:sp>
      <p:sp>
        <p:nvSpPr>
          <p:cNvPr id="9" name="textruta 8">
            <a:extLst>
              <a:ext uri="{FF2B5EF4-FFF2-40B4-BE49-F238E27FC236}">
                <a16:creationId xmlns:a16="http://schemas.microsoft.com/office/drawing/2014/main" id="{2253E985-1720-B33B-2E84-D9C604656829}"/>
              </a:ext>
            </a:extLst>
          </p:cNvPr>
          <p:cNvSpPr txBox="1"/>
          <p:nvPr/>
        </p:nvSpPr>
        <p:spPr>
          <a:xfrm>
            <a:off x="609600" y="1760221"/>
            <a:ext cx="10972800" cy="4154984"/>
          </a:xfrm>
          <a:prstGeom prst="rect">
            <a:avLst/>
          </a:prstGeom>
          <a:noFill/>
        </p:spPr>
        <p:txBody>
          <a:bodyPr wrap="square">
            <a:spAutoFit/>
          </a:bodyPr>
          <a:lstStyle/>
          <a:p>
            <a:pPr marL="285750" indent="-285750">
              <a:buFontTx/>
              <a:buChar char="-"/>
            </a:pPr>
            <a:r>
              <a:rPr lang="sv-SE" sz="2400" dirty="0">
                <a:latin typeface="Stockholm Type Display Bold" pitchFamily="50" charset="0"/>
              </a:rPr>
              <a:t>Elevhälsa, bibliotek, restaurang – alla är en del av det pedagogiska uppdraget</a:t>
            </a:r>
          </a:p>
          <a:p>
            <a:pPr marL="285750" indent="-285750">
              <a:buFontTx/>
              <a:buChar char="-"/>
            </a:pPr>
            <a:endParaRPr lang="sv-SE" sz="2400" dirty="0">
              <a:latin typeface="Stockholm Type Display Bold" pitchFamily="50" charset="0"/>
            </a:endParaRPr>
          </a:p>
          <a:p>
            <a:pPr marL="285750" indent="-285750">
              <a:buFontTx/>
              <a:buChar char="-"/>
            </a:pPr>
            <a:r>
              <a:rPr lang="sv-SE" sz="2400" dirty="0">
                <a:latin typeface="Stockholm Type Display Bold" pitchFamily="50" charset="0"/>
              </a:rPr>
              <a:t>Långa arbetspass: 2,5 timmar/kurs</a:t>
            </a:r>
          </a:p>
          <a:p>
            <a:pPr marL="285750" indent="-285750">
              <a:buFontTx/>
              <a:buChar char="-"/>
            </a:pPr>
            <a:endParaRPr lang="sv-SE" sz="2400" dirty="0">
              <a:latin typeface="Stockholm Type Display Bold" pitchFamily="50" charset="0"/>
            </a:endParaRPr>
          </a:p>
          <a:p>
            <a:pPr marL="285750" indent="-285750">
              <a:buFontTx/>
              <a:buChar char="-"/>
            </a:pPr>
            <a:r>
              <a:rPr lang="sv-SE" sz="2400" dirty="0">
                <a:latin typeface="Stockholm Type Display Bold" pitchFamily="50" charset="0"/>
              </a:rPr>
              <a:t>Dynamiskt schema - inga lektioner ”går bort”</a:t>
            </a:r>
          </a:p>
          <a:p>
            <a:pPr marL="285750" indent="-285750">
              <a:buFontTx/>
              <a:buChar char="-"/>
            </a:pPr>
            <a:endParaRPr lang="sv-SE" sz="2400" dirty="0">
              <a:latin typeface="Stockholm Type Display Bold" pitchFamily="50" charset="0"/>
            </a:endParaRPr>
          </a:p>
          <a:p>
            <a:pPr marL="285750" indent="-285750">
              <a:buFontTx/>
              <a:buChar char="-"/>
            </a:pPr>
            <a:r>
              <a:rPr lang="sv-SE" sz="2400" dirty="0">
                <a:latin typeface="Stockholm Type Display Bold" pitchFamily="50" charset="0"/>
              </a:rPr>
              <a:t>Inga ”stödgrupper” – hjälp där det behövs</a:t>
            </a:r>
          </a:p>
          <a:p>
            <a:pPr marL="285750" indent="-285750">
              <a:buFontTx/>
              <a:buChar char="-"/>
            </a:pPr>
            <a:endParaRPr lang="sv-SE" sz="2400" dirty="0">
              <a:latin typeface="Stockholm Type Display Bold" pitchFamily="50" charset="0"/>
            </a:endParaRPr>
          </a:p>
          <a:p>
            <a:pPr marL="285750" indent="-285750">
              <a:buFontTx/>
              <a:buChar char="-"/>
            </a:pPr>
            <a:r>
              <a:rPr lang="sv-SE" sz="2400" dirty="0">
                <a:latin typeface="Stockholm Type Display Bold" pitchFamily="50" charset="0"/>
              </a:rPr>
              <a:t>Vi sätter inte ”etiketter” på elever</a:t>
            </a:r>
          </a:p>
          <a:p>
            <a:endParaRPr lang="sv-SE" sz="2400" dirty="0">
              <a:latin typeface="Stockholm Type Display Bold" pitchFamily="50" charset="0"/>
            </a:endParaRPr>
          </a:p>
        </p:txBody>
      </p:sp>
      <p:pic>
        <p:nvPicPr>
          <p:cNvPr id="5" name="Bild 1">
            <a:extLst>
              <a:ext uri="{FF2B5EF4-FFF2-40B4-BE49-F238E27FC236}">
                <a16:creationId xmlns:a16="http://schemas.microsoft.com/office/drawing/2014/main" id="{028965CD-253B-AAC3-FD1D-EF5AE1861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89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6" name="Rektangel 5">
            <a:extLst>
              <a:ext uri="{FF2B5EF4-FFF2-40B4-BE49-F238E27FC236}">
                <a16:creationId xmlns:a16="http://schemas.microsoft.com/office/drawing/2014/main" id="{3EC78AC7-8984-4F28-BF23-D610055E91C4}"/>
              </a:ext>
            </a:extLst>
          </p:cNvPr>
          <p:cNvSpPr/>
          <p:nvPr/>
        </p:nvSpPr>
        <p:spPr>
          <a:xfrm>
            <a:off x="2090448" y="1383586"/>
            <a:ext cx="8019529" cy="173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sv-SE" sz="1100" kern="0">
              <a:solidFill>
                <a:srgbClr val="FFFFFF"/>
              </a:solidFill>
              <a:latin typeface="Arial"/>
              <a:sym typeface="Arial"/>
            </a:endParaRPr>
          </a:p>
        </p:txBody>
      </p:sp>
      <p:sp>
        <p:nvSpPr>
          <p:cNvPr id="133" name="Google Shape;133;p17"/>
          <p:cNvSpPr txBox="1">
            <a:spLocks noGrp="1"/>
          </p:cNvSpPr>
          <p:nvPr>
            <p:ph type="body" idx="1"/>
          </p:nvPr>
        </p:nvSpPr>
        <p:spPr>
          <a:xfrm>
            <a:off x="2352136" y="1383586"/>
            <a:ext cx="7749418" cy="5474414"/>
          </a:xfrm>
          <a:prstGeom prst="rect">
            <a:avLst/>
          </a:prstGeom>
          <a:noFill/>
          <a:ln>
            <a:noFill/>
          </a:ln>
        </p:spPr>
        <p:txBody>
          <a:bodyPr spcFirstLastPara="1" wrap="square" lIns="91425" tIns="45700" rIns="91425" bIns="45700" anchor="t" anchorCtr="0">
            <a:noAutofit/>
          </a:bodyPr>
          <a:lstStyle/>
          <a:p>
            <a:pPr marL="101600" indent="0">
              <a:buClr>
                <a:schemeClr val="bg1"/>
              </a:buClr>
              <a:buSzPct val="100000"/>
              <a:buNone/>
            </a:pPr>
            <a:endParaRPr lang="sv-SE" dirty="0">
              <a:solidFill>
                <a:schemeClr val="tx1"/>
              </a:solidFill>
              <a:latin typeface="Stockholm Type Display Regular" pitchFamily="50" charset="0"/>
            </a:endParaRPr>
          </a:p>
          <a:p>
            <a:pPr marL="0" indent="0">
              <a:buClr>
                <a:schemeClr val="bg1"/>
              </a:buClr>
              <a:buNone/>
            </a:pP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endParaRPr>
          </a:p>
          <a:p>
            <a:pPr marL="0" indent="0">
              <a:buClr>
                <a:schemeClr val="bg1"/>
              </a:buClr>
              <a:buNone/>
            </a:pPr>
            <a:br>
              <a:rPr lang="sv-SE" sz="1400" b="1" dirty="0">
                <a:solidFill>
                  <a:schemeClr val="bg1"/>
                </a:solidFill>
                <a:latin typeface="Stockholm Type Display Regular" pitchFamily="50" charset="0"/>
              </a:rPr>
            </a:br>
            <a:endParaRPr sz="1400" b="1" dirty="0">
              <a:solidFill>
                <a:schemeClr val="bg1"/>
              </a:solidFill>
              <a:latin typeface="Stockholm Type Display Regular" pitchFamily="50" charset="0"/>
              <a:sym typeface="Play"/>
            </a:endParaRPr>
          </a:p>
        </p:txBody>
      </p:sp>
      <p:sp>
        <p:nvSpPr>
          <p:cNvPr id="8" name="Rektangel 7">
            <a:extLst>
              <a:ext uri="{FF2B5EF4-FFF2-40B4-BE49-F238E27FC236}">
                <a16:creationId xmlns:a16="http://schemas.microsoft.com/office/drawing/2014/main" id="{0A161D6D-7569-488E-8CC6-0BEE47C816C3}"/>
              </a:ext>
            </a:extLst>
          </p:cNvPr>
          <p:cNvSpPr/>
          <p:nvPr/>
        </p:nvSpPr>
        <p:spPr>
          <a:xfrm>
            <a:off x="2090446" y="3429000"/>
            <a:ext cx="8011106" cy="1971900"/>
          </a:xfrm>
          <a:prstGeom prst="rect">
            <a:avLst/>
          </a:prstGeom>
          <a:noFill/>
          <a:ln>
            <a:no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endParaRPr lang="sv-SE" sz="2000" kern="0" dirty="0">
              <a:solidFill>
                <a:srgbClr val="000000"/>
              </a:solidFill>
              <a:latin typeface="Stockholm Type Display Regular" pitchFamily="50" charset="0"/>
              <a:sym typeface="Arial"/>
            </a:endParaRPr>
          </a:p>
        </p:txBody>
      </p:sp>
      <p:sp>
        <p:nvSpPr>
          <p:cNvPr id="3" name="Rubrik 2">
            <a:extLst>
              <a:ext uri="{FF2B5EF4-FFF2-40B4-BE49-F238E27FC236}">
                <a16:creationId xmlns:a16="http://schemas.microsoft.com/office/drawing/2014/main" id="{68D47191-9797-495D-881F-5E663EC05CBD}"/>
              </a:ext>
            </a:extLst>
          </p:cNvPr>
          <p:cNvSpPr>
            <a:spLocks noGrp="1"/>
          </p:cNvSpPr>
          <p:nvPr>
            <p:ph type="title"/>
          </p:nvPr>
        </p:nvSpPr>
        <p:spPr/>
        <p:txBody>
          <a:bodyPr/>
          <a:lstStyle/>
          <a:p>
            <a:br>
              <a:rPr lang="sv-SE" dirty="0">
                <a:solidFill>
                  <a:schemeClr val="tx1"/>
                </a:solidFill>
                <a:latin typeface="Stockholm Type Display Bold" pitchFamily="50" charset="0"/>
              </a:rPr>
            </a:br>
            <a:endParaRPr lang="sv-SE" dirty="0"/>
          </a:p>
        </p:txBody>
      </p:sp>
      <p:pic>
        <p:nvPicPr>
          <p:cNvPr id="5" name="Bildobjekt 4">
            <a:extLst>
              <a:ext uri="{FF2B5EF4-FFF2-40B4-BE49-F238E27FC236}">
                <a16:creationId xmlns:a16="http://schemas.microsoft.com/office/drawing/2014/main" id="{EFD5E12B-D732-1D7F-8973-854B94424985}"/>
              </a:ext>
            </a:extLst>
          </p:cNvPr>
          <p:cNvPicPr>
            <a:picLocks noChangeAspect="1"/>
          </p:cNvPicPr>
          <p:nvPr/>
        </p:nvPicPr>
        <p:blipFill>
          <a:blip r:embed="rId3"/>
          <a:stretch>
            <a:fillRect/>
          </a:stretch>
        </p:blipFill>
        <p:spPr>
          <a:xfrm>
            <a:off x="3993898" y="912723"/>
            <a:ext cx="4356385" cy="5215751"/>
          </a:xfrm>
          <a:prstGeom prst="rect">
            <a:avLst/>
          </a:prstGeom>
        </p:spPr>
      </p:pic>
      <p:pic>
        <p:nvPicPr>
          <p:cNvPr id="2050" name="Bild 1">
            <a:extLst>
              <a:ext uri="{FF2B5EF4-FFF2-40B4-BE49-F238E27FC236}">
                <a16:creationId xmlns:a16="http://schemas.microsoft.com/office/drawing/2014/main" id="{C465B7A6-2B97-6BF0-5AC8-1FEC0AD31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43" y="6128474"/>
            <a:ext cx="1380074" cy="4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646754"/>
      </p:ext>
    </p:extLst>
  </p:cSld>
  <p:clrMapOvr>
    <a:masterClrMapping/>
  </p:clrMapOvr>
</p:sld>
</file>

<file path=ppt/theme/theme1.xml><?xml version="1.0" encoding="utf-8"?>
<a:theme xmlns:a="http://schemas.openxmlformats.org/drawingml/2006/main" name="1_Office-tema">
  <a:themeElements>
    <a:clrScheme name="Stockholms stads färger">
      <a:dk1>
        <a:srgbClr val="000000"/>
      </a:dk1>
      <a:lt1>
        <a:srgbClr val="FFFFFF"/>
      </a:lt1>
      <a:dk2>
        <a:srgbClr val="683788"/>
      </a:dk2>
      <a:lt2>
        <a:srgbClr val="BCAAD0"/>
      </a:lt2>
      <a:accent1>
        <a:srgbClr val="289D93"/>
      </a:accent1>
      <a:accent2>
        <a:srgbClr val="C40068"/>
      </a:accent2>
      <a:accent3>
        <a:srgbClr val="007EC4"/>
      </a:accent3>
      <a:accent4>
        <a:srgbClr val="B6D7D3"/>
      </a:accent4>
      <a:accent5>
        <a:srgbClr val="E4B1C3"/>
      </a:accent5>
      <a:accent6>
        <a:srgbClr val="ACC7E9"/>
      </a:accent6>
      <a:hlink>
        <a:srgbClr val="007EC4"/>
      </a:hlink>
      <a:folHlink>
        <a:srgbClr val="6837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1328</Words>
  <Application>Microsoft Office PowerPoint</Application>
  <PresentationFormat>Bredbild</PresentationFormat>
  <Paragraphs>181</Paragraphs>
  <Slides>13</Slides>
  <Notes>12</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13</vt:i4>
      </vt:variant>
    </vt:vector>
  </HeadingPairs>
  <TitlesOfParts>
    <vt:vector size="19" baseType="lpstr">
      <vt:lpstr>Arial</vt:lpstr>
      <vt:lpstr>Calibri</vt:lpstr>
      <vt:lpstr>Stockholm Type Display Bold</vt:lpstr>
      <vt:lpstr>Stockholm Type Display Regular</vt:lpstr>
      <vt:lpstr>Stockholm Type Regular</vt:lpstr>
      <vt:lpstr>1_Office-tema</vt:lpstr>
      <vt:lpstr> </vt:lpstr>
      <vt:lpstr>Läroplan 2011 </vt:lpstr>
      <vt:lpstr> </vt:lpstr>
      <vt:lpstr> </vt:lpstr>
      <vt:lpstr> </vt:lpstr>
      <vt:lpstr> </vt:lpstr>
      <vt:lpstr> </vt:lpstr>
      <vt:lpstr> </vt:lpstr>
      <vt:lpstr> </vt:lpstr>
      <vt:lpstr> </vt:lpstr>
      <vt:lpstr> </vt:lpstr>
      <vt:lpstr> </vt:lpstr>
      <vt:lpstr>PowerPoint-presentation</vt:lpstr>
    </vt:vector>
  </TitlesOfParts>
  <Company>Stockholm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Annica Tengbom Ödén</dc:creator>
  <cp:lastModifiedBy>Eva Häggmark</cp:lastModifiedBy>
  <cp:revision>13</cp:revision>
  <dcterms:created xsi:type="dcterms:W3CDTF">2023-01-31T12:05:28Z</dcterms:created>
  <dcterms:modified xsi:type="dcterms:W3CDTF">2023-02-28T16:44:40Z</dcterms:modified>
</cp:coreProperties>
</file>